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1"/>
  </p:notesMasterIdLst>
  <p:sldIdLst>
    <p:sldId id="282" r:id="rId2"/>
    <p:sldId id="319" r:id="rId3"/>
    <p:sldId id="325" r:id="rId4"/>
    <p:sldId id="320" r:id="rId5"/>
    <p:sldId id="321" r:id="rId6"/>
    <p:sldId id="318" r:id="rId7"/>
    <p:sldId id="310" r:id="rId8"/>
    <p:sldId id="326" r:id="rId9"/>
    <p:sldId id="322" r:id="rId10"/>
    <p:sldId id="327" r:id="rId11"/>
    <p:sldId id="324" r:id="rId12"/>
    <p:sldId id="257" r:id="rId13"/>
    <p:sldId id="303" r:id="rId14"/>
    <p:sldId id="304" r:id="rId15"/>
    <p:sldId id="305" r:id="rId16"/>
    <p:sldId id="309" r:id="rId17"/>
    <p:sldId id="301" r:id="rId18"/>
    <p:sldId id="323" r:id="rId19"/>
    <p:sldId id="273" r:id="rId20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6360"/>
    <a:srgbClr val="7FBE00"/>
    <a:srgbClr val="669900"/>
    <a:srgbClr val="3333CC"/>
    <a:srgbClr val="333399"/>
    <a:srgbClr val="663300"/>
    <a:srgbClr val="996633"/>
    <a:srgbClr val="2A1500"/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Sötét stílus 2 – 3./4. jelölőszín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5AB1C69-6EDB-4FF4-983F-18BD219EF322}" styleName="Közepesen sötét stílus 2 – 3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Közepesen sötét stílus 3 – 3. jelölőszín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Világos stílus 2 – 6. jelölőszín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76" autoAdjust="0"/>
    <p:restoredTop sz="94624" autoAdjust="0"/>
  </p:normalViewPr>
  <p:slideViewPr>
    <p:cSldViewPr>
      <p:cViewPr varScale="1">
        <p:scale>
          <a:sx n="118" d="100"/>
          <a:sy n="118" d="100"/>
        </p:scale>
        <p:origin x="1704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C24C2B-1917-46CA-8335-A518A88E12C9}" type="datetimeFigureOut">
              <a:rPr lang="hu-HU" smtClean="0"/>
              <a:pPr/>
              <a:t>2026. 10. 12.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6F2032-893A-4F69-8121-F115619E9CF4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40695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endParaRPr lang="en-US" altLang="zh-CN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8CFC89C-4CEF-45C7-AC69-AA1FE1493ED9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9C9FE-6CCE-49D8-9063-606849DA0EF6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841BE-950E-474D-ABEE-4B45E3156581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D47D-1C72-4535-BEB8-88943CF02410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67015-2F84-4465-B155-8448154F4073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5D002-8501-4A89-A2B5-29A1C099820C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09631-E50F-46FF-9F29-A906B1EA1C04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381E1-D82D-4DEA-AA70-B56B4E36E7AB}" type="slidenum">
              <a:rPr lang="en-US" altLang="zh-CN" smtClean="0"/>
              <a:pPr/>
              <a:t>‹#›</a:t>
            </a:fld>
            <a:endParaRPr lang="en-US" altLang="zh-CN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altLang="zh-C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94052-CFAE-474D-8DFA-F7DD0C29E6D8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EB6A2-87A9-491E-9E8D-954380C1C6AD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3546D-B181-428E-B8F7-823F2CE19EE5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134FA17C-86F4-4A9C-813F-97D73CCEDE43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ktatas.hu/pub_bin/dload/kozoktatas/beiskolazas/tajekoztatok/felv_idorendi_attekintes_2026_2027.pdf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ktatas.hu/kozneveles/kozepfoku_felveteli_eljaras/kozponti_feladatsorok" TargetMode="External"/><Relationship Id="rId2" Type="http://schemas.openxmlformats.org/officeDocument/2006/relationships/hyperlink" Target="http://www.oktatas.hu/kozneveles/kozepfoku_felveteli_eljaras/kozponti_feladatsorok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gyoriszc.hu" TargetMode="External"/><Relationship Id="rId2" Type="http://schemas.openxmlformats.org/officeDocument/2006/relationships/hyperlink" Target="http://www.gyoriszc.hu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4282" y="764704"/>
            <a:ext cx="8929718" cy="5807568"/>
          </a:xfrm>
        </p:spPr>
        <p:txBody>
          <a:bodyPr>
            <a:normAutofit fontScale="90000"/>
          </a:bodyPr>
          <a:lstStyle/>
          <a:p>
            <a:br>
              <a:rPr lang="hu-HU" sz="28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br>
              <a:rPr lang="hu-HU" sz="2800" b="1" dirty="0"/>
            </a:br>
            <a:br>
              <a:rPr lang="hu-HU" sz="2800" b="1" dirty="0"/>
            </a:br>
            <a:r>
              <a:rPr lang="hu-HU" sz="2800" b="1" dirty="0"/>
              <a:t>	</a:t>
            </a:r>
            <a:br>
              <a:rPr lang="hu-HU" sz="2800" b="1" dirty="0"/>
            </a:br>
            <a:br>
              <a:rPr lang="hu-HU" sz="2800" b="1" dirty="0"/>
            </a:br>
            <a:br>
              <a:rPr lang="hu-HU" sz="2800" b="1" dirty="0"/>
            </a:br>
            <a:r>
              <a:rPr lang="hu-HU" b="1" dirty="0">
                <a:solidFill>
                  <a:schemeClr val="tx2">
                    <a:lumMod val="75000"/>
                  </a:schemeClr>
                </a:solidFill>
              </a:rPr>
              <a:t>Pályaválasztási szülői értekezlet  2026.</a:t>
            </a:r>
            <a:br>
              <a:rPr lang="hu-HU" sz="28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br>
              <a:rPr lang="hu-HU" sz="3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hu-HU" sz="3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					</a:t>
            </a:r>
            <a:br>
              <a:rPr lang="hu-HU" sz="3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br>
              <a:rPr lang="hu-HU" sz="3200" dirty="0"/>
            </a:br>
            <a:r>
              <a:rPr lang="hu-HU" sz="3200" dirty="0"/>
              <a:t>					</a:t>
            </a:r>
            <a:br>
              <a:rPr lang="hu-HU" sz="24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hu-HU" sz="24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				</a:t>
            </a:r>
            <a:br>
              <a:rPr lang="hu-HU" sz="3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en-US" altLang="zh-CN" sz="3200" b="1" dirty="0">
              <a:latin typeface="Tahoma" pitchFamily="34" charset="0"/>
            </a:endParaRPr>
          </a:p>
        </p:txBody>
      </p:sp>
      <p:pic>
        <p:nvPicPr>
          <p:cNvPr id="6" name="Kép 5" descr="C:\Users\tankerulet107\Desktop\13567118_844362902362999_4547582826771532823_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81" y="4149080"/>
            <a:ext cx="4464496" cy="2088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Kép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476672"/>
            <a:ext cx="2736304" cy="129614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490" y="692696"/>
            <a:ext cx="7024744" cy="576064"/>
          </a:xfrm>
        </p:spPr>
        <p:txBody>
          <a:bodyPr>
            <a:noAutofit/>
          </a:bodyPr>
          <a:lstStyle/>
          <a:p>
            <a:pPr algn="ctr"/>
            <a:r>
              <a:rPr lang="hu-HU" sz="2400" b="1" dirty="0"/>
              <a:t>A KÖZÉPFOKÚ OKTATÁS INTÉZMÉNYRENDSZERE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87624" y="1484784"/>
            <a:ext cx="7128792" cy="4680520"/>
          </a:xfrm>
        </p:spPr>
        <p:txBody>
          <a:bodyPr/>
          <a:lstStyle/>
          <a:p>
            <a:r>
              <a:rPr lang="hu-HU" dirty="0"/>
              <a:t>SZAKKÉPZŐ INTÉZMÉNYEK:</a:t>
            </a:r>
          </a:p>
          <a:p>
            <a:pPr lvl="1"/>
            <a:r>
              <a:rPr lang="hu-HU" dirty="0"/>
              <a:t>TECHNIKUM (5 év, illetve 6 év)</a:t>
            </a:r>
          </a:p>
          <a:p>
            <a:pPr lvl="1"/>
            <a:r>
              <a:rPr lang="hu-HU" dirty="0"/>
              <a:t>SZAKKÉPZŐ ISKOLA (3 év, illetve 4 év)</a:t>
            </a:r>
          </a:p>
          <a:p>
            <a:pPr lvl="1"/>
            <a:endParaRPr lang="hu-HU" dirty="0"/>
          </a:p>
          <a:p>
            <a:r>
              <a:rPr lang="hu-HU" dirty="0"/>
              <a:t>KÖZNEVELÉSI INTÉZMÉNYEK:</a:t>
            </a:r>
          </a:p>
          <a:p>
            <a:pPr lvl="1"/>
            <a:r>
              <a:rPr lang="hu-HU" dirty="0"/>
              <a:t>GIMNÁZIUM</a:t>
            </a:r>
          </a:p>
          <a:p>
            <a:pPr lvl="1"/>
            <a:r>
              <a:rPr lang="hu-HU" dirty="0"/>
              <a:t>SZAKGIMNÁZIUM (3 év, illetve 4+1 év művészeti képzés)</a:t>
            </a:r>
          </a:p>
          <a:p>
            <a:pPr lvl="1"/>
            <a:r>
              <a:rPr lang="hu-HU" dirty="0"/>
              <a:t>SZAKISKOLA (SNI tanulók számára)</a:t>
            </a:r>
          </a:p>
        </p:txBody>
      </p:sp>
    </p:spTree>
    <p:extLst>
      <p:ext uri="{BB962C8B-B14F-4D97-AF65-F5344CB8AC3E}">
        <p14:creationId xmlns:p14="http://schemas.microsoft.com/office/powerpoint/2010/main" val="3716003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01136"/>
          </a:xfrm>
        </p:spPr>
        <p:txBody>
          <a:bodyPr>
            <a:normAutofit/>
          </a:bodyPr>
          <a:lstStyle/>
          <a:p>
            <a:pPr algn="ctr"/>
            <a:r>
              <a:rPr lang="hu-HU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ISKOLATÍPUSOK A SZAKKÉPZÉSBEN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50" t="9835" b="10208"/>
          <a:stretch/>
        </p:blipFill>
        <p:spPr>
          <a:xfrm>
            <a:off x="827584" y="1844825"/>
            <a:ext cx="7488832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385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7456674" cy="648072"/>
          </a:xfrm>
        </p:spPr>
        <p:txBody>
          <a:bodyPr>
            <a:normAutofit fontScale="90000"/>
          </a:bodyPr>
          <a:lstStyle/>
          <a:p>
            <a:r>
              <a:rPr lang="hu-HU" b="1" dirty="0"/>
              <a:t>TECHNIKUM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5536" y="980728"/>
            <a:ext cx="8424936" cy="5544616"/>
          </a:xfrm>
        </p:spPr>
        <p:txBody>
          <a:bodyPr>
            <a:normAutofit/>
          </a:bodyPr>
          <a:lstStyle/>
          <a:p>
            <a:r>
              <a:rPr lang="hu-HU" sz="2200" dirty="0">
                <a:latin typeface="Arial" panose="020B0604020202020204" pitchFamily="34" charset="0"/>
                <a:cs typeface="Arial" panose="020B0604020202020204" pitchFamily="34" charset="0"/>
              </a:rPr>
              <a:t>Jelenleg a legnépszerűbb iskolatípus a 8. osztályosok körében</a:t>
            </a:r>
          </a:p>
          <a:p>
            <a:r>
              <a:rPr lang="hu-HU" sz="2200" dirty="0">
                <a:latin typeface="Arial" panose="020B0604020202020204" pitchFamily="34" charset="0"/>
                <a:cs typeface="Arial" panose="020B0604020202020204" pitchFamily="34" charset="0"/>
              </a:rPr>
              <a:t>5 év alatt érettségi bizonyítványt és technikusi oklevelet ad (két tanítási nyelvű és nyelvi előkészítős képzésben 6 év alatt)</a:t>
            </a:r>
          </a:p>
          <a:p>
            <a:r>
              <a:rPr lang="hu-HU" sz="2200" dirty="0">
                <a:latin typeface="Arial" panose="020B0604020202020204" pitchFamily="34" charset="0"/>
                <a:cs typeface="Arial" panose="020B0604020202020204" pitchFamily="34" charset="0"/>
              </a:rPr>
              <a:t>2 év ágazati alapképzés kizárólag az iskolában, 3 év szakirányú oktatás akár duális formában is</a:t>
            </a:r>
          </a:p>
          <a:p>
            <a:r>
              <a:rPr lang="hu-HU" sz="2200" dirty="0">
                <a:latin typeface="Arial" panose="020B0604020202020204" pitchFamily="34" charset="0"/>
                <a:cs typeface="Arial" panose="020B0604020202020204" pitchFamily="34" charset="0"/>
              </a:rPr>
              <a:t>Jelentkezés ágazatra, 2 év után ágazati alapvizsga, és szakmaválasztás</a:t>
            </a:r>
          </a:p>
          <a:p>
            <a:r>
              <a:rPr lang="hu-HU" sz="2200" dirty="0">
                <a:latin typeface="Arial" panose="020B0604020202020204" pitchFamily="34" charset="0"/>
                <a:cs typeface="Arial" panose="020B0604020202020204" pitchFamily="34" charset="0"/>
              </a:rPr>
              <a:t>12. évfolyamon előrehozott érettségi 3 vagy 4 közismereti tantárgyból</a:t>
            </a:r>
          </a:p>
          <a:p>
            <a:r>
              <a:rPr lang="hu-HU" sz="2200" dirty="0">
                <a:latin typeface="Arial" panose="020B0604020202020204" pitchFamily="34" charset="0"/>
                <a:cs typeface="Arial" panose="020B0604020202020204" pitchFamily="34" charset="0"/>
              </a:rPr>
              <a:t>A technikusi oklevél kiváltja az ötödik érettségi vizsgatárgyat és emelt szintű érettséginek felel meg</a:t>
            </a:r>
          </a:p>
          <a:p>
            <a:r>
              <a:rPr lang="hu-HU" sz="2200" dirty="0">
                <a:latin typeface="Arial" panose="020B0604020202020204" pitchFamily="34" charset="0"/>
                <a:cs typeface="Arial" panose="020B0604020202020204" pitchFamily="34" charset="0"/>
              </a:rPr>
              <a:t>Egyenes út a szakirányú felsőoktatásba</a:t>
            </a:r>
          </a:p>
          <a:p>
            <a:endParaRPr lang="hu-HU" dirty="0"/>
          </a:p>
        </p:txBody>
      </p:sp>
      <p:pic>
        <p:nvPicPr>
          <p:cNvPr id="4" name="Picture 7" descr="C:\Users\Eszter\Desktop\letölté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4897776"/>
            <a:ext cx="2454692" cy="16275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79677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7886700" cy="1080119"/>
          </a:xfrm>
        </p:spPr>
        <p:txBody>
          <a:bodyPr>
            <a:normAutofit fontScale="90000"/>
          </a:bodyPr>
          <a:lstStyle/>
          <a:p>
            <a:pPr algn="ctr"/>
            <a:br>
              <a:rPr lang="hu-HU" sz="975" b="1" dirty="0"/>
            </a:br>
            <a:br>
              <a:rPr lang="hu-HU" sz="975" b="1" dirty="0"/>
            </a:br>
            <a:br>
              <a:rPr lang="hu-HU" sz="975" b="1" dirty="0"/>
            </a:br>
            <a:br>
              <a:rPr lang="hu-HU" sz="975" b="1" dirty="0"/>
            </a:br>
            <a:br>
              <a:rPr lang="hu-HU" sz="975" b="1" dirty="0"/>
            </a:br>
            <a:br>
              <a:rPr lang="hu-HU" sz="975" b="1" dirty="0"/>
            </a:br>
            <a:br>
              <a:rPr lang="hu-HU" sz="975" b="1" dirty="0"/>
            </a:br>
            <a:br>
              <a:rPr lang="hu-HU" sz="975" b="1" dirty="0"/>
            </a:br>
            <a:br>
              <a:rPr lang="hu-HU" sz="975" b="1" dirty="0"/>
            </a:br>
            <a:r>
              <a:rPr lang="hu-HU" sz="2000" b="1" dirty="0"/>
              <a:t>Technikumi rangsor 2025</a:t>
            </a:r>
            <a:br>
              <a:rPr lang="hu-HU" sz="2000" b="1" dirty="0"/>
            </a:br>
            <a:r>
              <a:rPr lang="hu-HU" sz="2000" b="1" dirty="0"/>
              <a:t>A TOP 100-as lista a Nemzeti Szakképzési és Felnőttképzési Hivatal közhiteles adatai alapján</a:t>
            </a: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3650027"/>
              </p:ext>
            </p:extLst>
          </p:nvPr>
        </p:nvGraphicFramePr>
        <p:xfrm>
          <a:off x="467544" y="1556792"/>
          <a:ext cx="8280920" cy="49685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9838">
                  <a:extLst>
                    <a:ext uri="{9D8B030D-6E8A-4147-A177-3AD203B41FA5}">
                      <a16:colId xmlns:a16="http://schemas.microsoft.com/office/drawing/2014/main" val="3521056954"/>
                    </a:ext>
                  </a:extLst>
                </a:gridCol>
                <a:gridCol w="7311082">
                  <a:extLst>
                    <a:ext uri="{9D8B030D-6E8A-4147-A177-3AD203B41FA5}">
                      <a16:colId xmlns:a16="http://schemas.microsoft.com/office/drawing/2014/main" val="2012902428"/>
                    </a:ext>
                  </a:extLst>
                </a:gridCol>
              </a:tblGrid>
              <a:tr h="699277">
                <a:tc>
                  <a:txBody>
                    <a:bodyPr/>
                    <a:lstStyle/>
                    <a:p>
                      <a:r>
                        <a:rPr lang="hu-HU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u="none" dirty="0">
                          <a:solidFill>
                            <a:schemeClr val="tx1"/>
                          </a:solidFill>
                        </a:rPr>
                        <a:t>Győri SZC Jedlik Ányos Gépipari és Informatikai Technikum és Kollégium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61292348"/>
                  </a:ext>
                </a:extLst>
              </a:tr>
              <a:tr h="699277">
                <a:tc>
                  <a:txBody>
                    <a:bodyPr/>
                    <a:lstStyle/>
                    <a:p>
                      <a:r>
                        <a:rPr lang="hu-HU" dirty="0"/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u="none" dirty="0">
                          <a:solidFill>
                            <a:schemeClr val="tx1"/>
                          </a:solidFill>
                        </a:rPr>
                        <a:t>Győri SZC Baross Gábor Két Tanítási Nyelvű Közgazdasági Technikum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0701434"/>
                  </a:ext>
                </a:extLst>
              </a:tr>
              <a:tr h="699277">
                <a:tc>
                  <a:txBody>
                    <a:bodyPr/>
                    <a:lstStyle/>
                    <a:p>
                      <a:r>
                        <a:rPr lang="hu-HU" dirty="0"/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u="none" dirty="0">
                          <a:solidFill>
                            <a:schemeClr val="tx1"/>
                          </a:solidFill>
                        </a:rPr>
                        <a:t>Győri SZC Deák Ferenc Két Tanítási Nyelvű Közgazdasági Technikum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0197812"/>
                  </a:ext>
                </a:extLst>
              </a:tr>
              <a:tr h="399587">
                <a:tc>
                  <a:txBody>
                    <a:bodyPr/>
                    <a:lstStyle/>
                    <a:p>
                      <a:r>
                        <a:rPr lang="hu-HU" dirty="0"/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u-HU" u="none" dirty="0">
                          <a:solidFill>
                            <a:schemeClr val="tx1"/>
                          </a:solidFill>
                        </a:rPr>
                        <a:t>Győri SZC Hild József Építőipari Technikum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0958576"/>
                  </a:ext>
                </a:extLst>
              </a:tr>
              <a:tr h="399587">
                <a:tc>
                  <a:txBody>
                    <a:bodyPr/>
                    <a:lstStyle/>
                    <a:p>
                      <a:r>
                        <a:rPr lang="hu-HU" dirty="0"/>
                        <a:t>37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u="none" dirty="0">
                          <a:solidFill>
                            <a:schemeClr val="tx1"/>
                          </a:solidFill>
                        </a:rPr>
                        <a:t>Győri SZC Pattantyús-Ábrahám Géza Technikum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6667204"/>
                  </a:ext>
                </a:extLst>
              </a:tr>
              <a:tr h="399587">
                <a:tc>
                  <a:txBody>
                    <a:bodyPr/>
                    <a:lstStyle/>
                    <a:p>
                      <a:r>
                        <a:rPr lang="hu-HU" dirty="0"/>
                        <a:t>39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u="none" dirty="0">
                          <a:solidFill>
                            <a:schemeClr val="tx1"/>
                          </a:solidFill>
                        </a:rPr>
                        <a:t>Győri SZC Sport </a:t>
                      </a:r>
                      <a:r>
                        <a:rPr lang="de-DE" u="none" dirty="0" err="1">
                          <a:solidFill>
                            <a:schemeClr val="tx1"/>
                          </a:solidFill>
                        </a:rPr>
                        <a:t>és</a:t>
                      </a:r>
                      <a:r>
                        <a:rPr lang="de-DE" u="none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u="none" dirty="0" err="1">
                          <a:solidFill>
                            <a:schemeClr val="tx1"/>
                          </a:solidFill>
                        </a:rPr>
                        <a:t>Kreatív</a:t>
                      </a:r>
                      <a:r>
                        <a:rPr lang="de-DE" u="none" dirty="0">
                          <a:solidFill>
                            <a:schemeClr val="tx1"/>
                          </a:solidFill>
                        </a:rPr>
                        <a:t> Technikum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3088775"/>
                  </a:ext>
                </a:extLst>
              </a:tr>
              <a:tr h="399587">
                <a:tc>
                  <a:txBody>
                    <a:bodyPr/>
                    <a:lstStyle/>
                    <a:p>
                      <a:r>
                        <a:rPr lang="hu-HU" dirty="0"/>
                        <a:t>59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u="none" dirty="0">
                          <a:solidFill>
                            <a:schemeClr val="tx1"/>
                          </a:solidFill>
                        </a:rPr>
                        <a:t>Győri SZC Pálffy Miklós Kereskedelmi és Logisztikai Technikum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43732023"/>
                  </a:ext>
                </a:extLst>
              </a:tr>
              <a:tr h="473203">
                <a:tc>
                  <a:txBody>
                    <a:bodyPr/>
                    <a:lstStyle/>
                    <a:p>
                      <a:r>
                        <a:rPr lang="hu-HU" dirty="0"/>
                        <a:t>61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u="none" dirty="0">
                          <a:solidFill>
                            <a:schemeClr val="tx1"/>
                          </a:solidFill>
                        </a:rPr>
                        <a:t>Győri SZC Krúdy Gyula Turisztikai és Vendéglátóipari Technikum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50951906"/>
                  </a:ext>
                </a:extLst>
              </a:tr>
              <a:tr h="399587">
                <a:tc>
                  <a:txBody>
                    <a:bodyPr/>
                    <a:lstStyle/>
                    <a:p>
                      <a:r>
                        <a:rPr lang="hu-HU" dirty="0"/>
                        <a:t>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u="none" dirty="0">
                          <a:solidFill>
                            <a:schemeClr val="tx1"/>
                          </a:solidFill>
                        </a:rPr>
                        <a:t>Győri SZC Bolyai János Technikum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01832682"/>
                  </a:ext>
                </a:extLst>
              </a:tr>
              <a:tr h="399587">
                <a:tc>
                  <a:txBody>
                    <a:bodyPr/>
                    <a:lstStyle/>
                    <a:p>
                      <a:r>
                        <a:rPr lang="hu-HU" dirty="0"/>
                        <a:t>84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hu-HU" u="none" dirty="0">
                          <a:solidFill>
                            <a:schemeClr val="tx1"/>
                          </a:solidFill>
                        </a:rPr>
                        <a:t>Győri SZC Hunyadi Mátyás Technikum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032491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700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1131095"/>
            <a:ext cx="7886700" cy="402159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>
                <a:solidFill>
                  <a:schemeClr val="accent2"/>
                </a:solidFill>
              </a:rPr>
              <a:t>OKLEVELES TECHNIKUS KÉPZÉS</a:t>
            </a:r>
          </a:p>
        </p:txBody>
      </p:sp>
      <p:pic>
        <p:nvPicPr>
          <p:cNvPr id="4" name="Kép 3" descr="https://api.ikk.hu/storage/uploads/media/xl/okleveles_technikus_kepzesjpg-1655202871303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2" t="4559" r="20360" b="7031"/>
          <a:stretch/>
        </p:blipFill>
        <p:spPr bwMode="auto">
          <a:xfrm>
            <a:off x="6530509" y="4797152"/>
            <a:ext cx="2071142" cy="167849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5536" y="1772816"/>
            <a:ext cx="7886700" cy="3770574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Felsőoktatási intézmény + technikum együttműködése</a:t>
            </a:r>
          </a:p>
          <a:p>
            <a:pPr algn="just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Egyenes út a felsőoktatásba kreditbeszámítással (minimum 30 kredit)</a:t>
            </a:r>
          </a:p>
          <a:p>
            <a:pPr algn="just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A képzésbe beépített többlet ismeretanyag elsődlegesen felsőfokú alapozó ismeretek elsajátítására irányul.</a:t>
            </a:r>
          </a:p>
          <a:p>
            <a:pPr algn="just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Duális képzőhelyekkel való együttműködésnek köszönhetően a hallgatók felsőfokú 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duális képzése folytatódhat ugyanannál a cégnél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, amellyel szakképzési munkaszerződésük volt</a:t>
            </a:r>
          </a:p>
          <a:p>
            <a:pPr algn="just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A képzést elvégzettek a magasabb szintű szakmai ismeretekre utaló 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„okleveles technikus” megjelölést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 használhatják</a:t>
            </a:r>
            <a:b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dirty="0"/>
          </a:p>
        </p:txBody>
      </p:sp>
      <p:pic>
        <p:nvPicPr>
          <p:cNvPr id="5" name="Kép 4" descr="C:\Users\gedee\AppData\Local\Microsoft\Windows\INetCache\Content.MSO\B803892C.tmp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313172"/>
            <a:ext cx="2510853" cy="939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Kép 5" descr="Győri Szakképzési Centrum | Gyakornoki program támogató szolgáltatások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414" y="5313172"/>
            <a:ext cx="2082861" cy="9121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4483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22960" y="1072202"/>
            <a:ext cx="7543800" cy="921516"/>
          </a:xfrm>
        </p:spPr>
        <p:txBody>
          <a:bodyPr>
            <a:normAutofit fontScale="90000"/>
          </a:bodyPr>
          <a:lstStyle/>
          <a:p>
            <a:pPr algn="ctr"/>
            <a:r>
              <a:rPr lang="hu-HU" sz="2325" b="1" dirty="0"/>
              <a:t>OKLEVELES TECHNIKUS KÉPZÉS – ISKOLÁK ÉS ÁGAZATOK</a:t>
            </a:r>
            <a:br>
              <a:rPr lang="hu-HU" sz="2325" b="1" dirty="0"/>
            </a:br>
            <a:r>
              <a:rPr lang="hu-HU" sz="2325" b="1" dirty="0"/>
              <a:t>11 ISKOLA ,11 ÁGAZAT (2027/2028. tanév)</a:t>
            </a:r>
            <a:br>
              <a:rPr lang="hu-HU" dirty="0"/>
            </a:br>
            <a:endParaRPr lang="hu-HU" dirty="0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2262628"/>
              </p:ext>
            </p:extLst>
          </p:nvPr>
        </p:nvGraphicFramePr>
        <p:xfrm>
          <a:off x="467544" y="1412776"/>
          <a:ext cx="8280920" cy="5445223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3279246">
                  <a:extLst>
                    <a:ext uri="{9D8B030D-6E8A-4147-A177-3AD203B41FA5}">
                      <a16:colId xmlns:a16="http://schemas.microsoft.com/office/drawing/2014/main" val="75500754"/>
                    </a:ext>
                  </a:extLst>
                </a:gridCol>
                <a:gridCol w="2440110">
                  <a:extLst>
                    <a:ext uri="{9D8B030D-6E8A-4147-A177-3AD203B41FA5}">
                      <a16:colId xmlns:a16="http://schemas.microsoft.com/office/drawing/2014/main" val="3361362774"/>
                    </a:ext>
                  </a:extLst>
                </a:gridCol>
                <a:gridCol w="2561564">
                  <a:extLst>
                    <a:ext uri="{9D8B030D-6E8A-4147-A177-3AD203B41FA5}">
                      <a16:colId xmlns:a16="http://schemas.microsoft.com/office/drawing/2014/main" val="2392359977"/>
                    </a:ext>
                  </a:extLst>
                </a:gridCol>
              </a:tblGrid>
              <a:tr h="360173"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 dirty="0">
                          <a:effectLst/>
                        </a:rPr>
                        <a:t>Intézmény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 dirty="0">
                          <a:effectLst/>
                        </a:rPr>
                        <a:t>Felsőoktatási intézmény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 dirty="0">
                          <a:effectLst/>
                        </a:rPr>
                        <a:t>Ágazat</a:t>
                      </a:r>
                      <a:endParaRPr lang="hu-H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2511382"/>
                  </a:ext>
                </a:extLst>
              </a:tr>
              <a:tr h="555078">
                <a:tc>
                  <a:txBody>
                    <a:bodyPr/>
                    <a:lstStyle/>
                    <a:p>
                      <a:pPr algn="l" fontAlgn="ctr"/>
                      <a:r>
                        <a:rPr lang="hu-HU" sz="1100" u="none" strike="noStrike" dirty="0">
                          <a:effectLst/>
                        </a:rPr>
                        <a:t>Győri SZC Hild József Építőipari Technikum</a:t>
                      </a:r>
                      <a:endParaRPr lang="hu-HU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 dirty="0">
                          <a:effectLst/>
                        </a:rPr>
                        <a:t>Széchenyi István Egyetem és Budapesti Műszaki és Gazdaságtudományi Egyetem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 dirty="0">
                          <a:effectLst/>
                        </a:rPr>
                        <a:t>Építőipar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390894103"/>
                  </a:ext>
                </a:extLst>
              </a:tr>
              <a:tr h="40313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hu-HU" sz="1100" u="none" strike="noStrike" dirty="0">
                          <a:effectLst/>
                        </a:rPr>
                        <a:t>Győri SZC Jedlik Ányos Gépipari és Informatikai Technikum és </a:t>
                      </a:r>
                      <a:r>
                        <a:rPr lang="hu-H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Kollégium</a:t>
                      </a:r>
                      <a:endParaRPr lang="hu-HU" sz="1400" b="1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 dirty="0">
                          <a:effectLst/>
                        </a:rPr>
                        <a:t>Széchenyi István Egyetem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 dirty="0">
                          <a:effectLst/>
                        </a:rPr>
                        <a:t>Informatika és távközlés, Gépészet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680194920"/>
                  </a:ext>
                </a:extLst>
              </a:tr>
              <a:tr h="344845">
                <a:tc>
                  <a:txBody>
                    <a:bodyPr/>
                    <a:lstStyle/>
                    <a:p>
                      <a:pPr algn="l" fontAlgn="ctr"/>
                      <a:r>
                        <a:rPr lang="hu-HU" sz="1100" u="none" strike="noStrike" dirty="0">
                          <a:effectLst/>
                        </a:rPr>
                        <a:t>Győri SZC Lukács Sándor Járműipari és Gépészeti Technikum és Kollégium</a:t>
                      </a:r>
                      <a:endParaRPr lang="hu-HU" sz="1400" b="1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 dirty="0">
                          <a:effectLst/>
                        </a:rPr>
                        <a:t>Széchenyi István Egyetem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 dirty="0">
                          <a:effectLst/>
                        </a:rPr>
                        <a:t>Specializált gép- és járműgyártás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516582441"/>
                  </a:ext>
                </a:extLst>
              </a:tr>
              <a:tr h="373825">
                <a:tc>
                  <a:txBody>
                    <a:bodyPr/>
                    <a:lstStyle/>
                    <a:p>
                      <a:pPr algn="l" fontAlgn="ctr"/>
                      <a:r>
                        <a:rPr lang="hu-HU" sz="1100" u="none" strike="noStrike" dirty="0">
                          <a:effectLst/>
                        </a:rPr>
                        <a:t>Győri SZC Pattantyús-Ábrahám Géza Technikum</a:t>
                      </a:r>
                      <a:endParaRPr lang="hu-HU" sz="1400" b="1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 dirty="0">
                          <a:effectLst/>
                        </a:rPr>
                        <a:t>Széchenyi István Egyetem 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 dirty="0">
                          <a:effectLst/>
                        </a:rPr>
                        <a:t>Elektronika és elektrotechnika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738676040"/>
                  </a:ext>
                </a:extLst>
              </a:tr>
              <a:tr h="34484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hu-HU" sz="1100" u="none" strike="noStrike" dirty="0">
                          <a:effectLst/>
                        </a:rPr>
                        <a:t>Győri SZC Baross Gábor Két Tanítási Nyelvű Közgazdasági Technikum</a:t>
                      </a:r>
                      <a:endParaRPr lang="hu-HU" sz="1400" b="1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>
                          <a:effectLst/>
                        </a:rPr>
                        <a:t>Széchenyi István Egyetem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 dirty="0">
                          <a:effectLst/>
                        </a:rPr>
                        <a:t>Gazdálkodás és menedzsment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1103497142"/>
                  </a:ext>
                </a:extLst>
              </a:tr>
              <a:tr h="68249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hu-HU" sz="1100" u="none" strike="noStrike" dirty="0">
                          <a:effectLst/>
                        </a:rPr>
                        <a:t>Győri SZC Bercsényi Miklós Közlekedési és Sportiskolai Technikum</a:t>
                      </a:r>
                      <a:endParaRPr lang="hu-HU" sz="1400" b="1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 dirty="0">
                          <a:effectLst/>
                        </a:rPr>
                        <a:t>Széchenyi István Egyetem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Magyar Testnevelési és Sporttudományi Egyetem</a:t>
                      </a:r>
                    </a:p>
                    <a:p>
                      <a:pPr algn="ctr" fontAlgn="ctr"/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 dirty="0">
                          <a:effectLst/>
                        </a:rPr>
                        <a:t>Sport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014806552"/>
                  </a:ext>
                </a:extLst>
              </a:tr>
              <a:tr h="344845">
                <a:tc>
                  <a:txBody>
                    <a:bodyPr/>
                    <a:lstStyle/>
                    <a:p>
                      <a:pPr algn="l" fontAlgn="ctr"/>
                      <a:r>
                        <a:rPr lang="hu-HU" sz="1100" u="none" strike="noStrike" dirty="0">
                          <a:effectLst/>
                        </a:rPr>
                        <a:t>Győri SZC Pálffy Miklós Kereskedelmi és Logisztikai Technikum</a:t>
                      </a:r>
                      <a:endParaRPr lang="hu-HU" sz="1400" b="1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hu-H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Széchenyi István Egyetem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hu-H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Közlekedés és szállítmányozás</a:t>
                      </a: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09212741"/>
                  </a:ext>
                </a:extLst>
              </a:tr>
              <a:tr h="51367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hu-H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Győri SZC Krúdy Gyula Turisztikai és Vendéglátóipari Technikum</a:t>
                      </a:r>
                      <a:endParaRPr lang="hu-HU" sz="1400" b="1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Széchenyi István Egyetem</a:t>
                      </a:r>
                    </a:p>
                    <a:p>
                      <a:pPr marL="0" algn="ctr" defTabSz="914400" rtl="0" eaLnBrk="1" fontAlgn="ctr" latinLnBrk="0" hangingPunct="1"/>
                      <a:endParaRPr lang="hu-HU" sz="1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hu-H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Turizmus-vendéglátás</a:t>
                      </a:r>
                    </a:p>
                  </a:txBody>
                  <a:tcPr marL="33338" marR="33338" marT="0" marB="0" anchor="ctr"/>
                </a:tc>
                <a:extLst>
                  <a:ext uri="{0D108BD9-81ED-4DB2-BD59-A6C34878D82A}">
                    <a16:rowId xmlns:a16="http://schemas.microsoft.com/office/drawing/2014/main" val="3560780107"/>
                  </a:ext>
                </a:extLst>
              </a:tr>
              <a:tr h="49497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Győri SZC Kossuth Lajos Technikum</a:t>
                      </a:r>
                      <a:r>
                        <a:rPr lang="hu-HU" sz="1100" u="none" strike="noStrike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és kollégium</a:t>
                      </a:r>
                      <a:endParaRPr lang="hu-HU" sz="1100" b="1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fontAlgn="ctr" latinLnBrk="0" hangingPunct="1"/>
                      <a:endParaRPr lang="hu-HU" sz="1100" b="1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hu-H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Soproni Egyetem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hu-H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Oktatás</a:t>
                      </a:r>
                    </a:p>
                  </a:txBody>
                  <a:tcPr marL="33338" marR="33338" marT="0" marB="0" anchor="ctr"/>
                </a:tc>
                <a:extLst>
                  <a:ext uri="{0D108BD9-81ED-4DB2-BD59-A6C34878D82A}">
                    <a16:rowId xmlns:a16="http://schemas.microsoft.com/office/drawing/2014/main" val="1994579474"/>
                  </a:ext>
                </a:extLst>
              </a:tr>
              <a:tr h="51367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Győri SZC Deák Ferenc Közgazdasági Technikum</a:t>
                      </a:r>
                      <a:endParaRPr lang="hu-HU" sz="1100" b="1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fontAlgn="ctr" latinLnBrk="0" hangingPunct="1"/>
                      <a:endParaRPr lang="hu-HU" sz="1100" b="1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Széchenyi István Egyetem</a:t>
                      </a:r>
                    </a:p>
                    <a:p>
                      <a:pPr marL="0" algn="ctr" defTabSz="914400" rtl="0" eaLnBrk="1" fontAlgn="ctr" latinLnBrk="0" hangingPunct="1"/>
                      <a:endParaRPr lang="hu-HU" sz="1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100" u="none" strike="noStrike" dirty="0">
                          <a:effectLst/>
                        </a:rPr>
                        <a:t>Gazdálkodás és menedzsment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endParaRPr lang="hu-HU" sz="1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3338" marR="33338" marT="0" marB="0" anchor="ctr"/>
                </a:tc>
                <a:extLst>
                  <a:ext uri="{0D108BD9-81ED-4DB2-BD59-A6C34878D82A}">
                    <a16:rowId xmlns:a16="http://schemas.microsoft.com/office/drawing/2014/main" val="27728558"/>
                  </a:ext>
                </a:extLst>
              </a:tr>
              <a:tr h="51367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Győri SZC Sport és Kreatív Technikum</a:t>
                      </a:r>
                      <a:endParaRPr lang="hu-HU" sz="1100" b="1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fontAlgn="ctr" latinLnBrk="0" hangingPunct="1"/>
                      <a:endParaRPr lang="hu-HU" sz="1100" b="1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hu-H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Széchenyi István Egyetem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hu-H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Magyar Testnevelési és Sporttudományi Egyetem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hu-H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Kreatív</a:t>
                      </a:r>
                    </a:p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hu-H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</a:t>
                      </a:r>
                    </a:p>
                  </a:txBody>
                  <a:tcPr marL="33338" marR="33338" marT="0" marB="0" anchor="ctr"/>
                </a:tc>
                <a:extLst>
                  <a:ext uri="{0D108BD9-81ED-4DB2-BD59-A6C34878D82A}">
                    <a16:rowId xmlns:a16="http://schemas.microsoft.com/office/drawing/2014/main" val="8582922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2164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490" y="836712"/>
            <a:ext cx="7024744" cy="762452"/>
          </a:xfrm>
        </p:spPr>
        <p:txBody>
          <a:bodyPr>
            <a:normAutofit/>
          </a:bodyPr>
          <a:lstStyle/>
          <a:p>
            <a:pPr algn="ctr"/>
            <a:r>
              <a:rPr lang="hu-HU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ISKOLATÍPUSOK A SZAKKÉPZÉSBEN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36A5652D-4EB5-46B5-9014-7D7589E6C1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5" y="1700808"/>
            <a:ext cx="7074785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025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7384666" cy="648072"/>
          </a:xfrm>
        </p:spPr>
        <p:txBody>
          <a:bodyPr>
            <a:normAutofit/>
          </a:bodyPr>
          <a:lstStyle/>
          <a:p>
            <a:r>
              <a:rPr lang="hu-HU" sz="3200" b="1" dirty="0"/>
              <a:t>SZAKKÉPZŐ ISKOLA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39552" y="1196752"/>
            <a:ext cx="8352928" cy="5400600"/>
          </a:xfrm>
        </p:spPr>
        <p:txBody>
          <a:bodyPr/>
          <a:lstStyle/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3 év alatt szakmai bizonyítványt ad (Szakmajegyzék szerint)</a:t>
            </a:r>
          </a:p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1 év ágazati alapoktatás az iskolában, 2 év szakirányú oktatás lehetőség szerint duális képzésben szakképzési munkaszerződéssel</a:t>
            </a:r>
          </a:p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1 év után ágazati alapvizsga és szakmaválasztás, 3. év végén szakmai vizsga</a:t>
            </a:r>
          </a:p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Befejezése után 2 év alatt „esti” munkarendben érettségi is szerezhető, ahol az 5. vizsgatárgyat a szakmai bizonyítvány kiváltja.</a:t>
            </a:r>
          </a:p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Egészségügyi alkalmasság !</a:t>
            </a:r>
          </a:p>
        </p:txBody>
      </p:sp>
      <p:pic>
        <p:nvPicPr>
          <p:cNvPr id="4" name="Picture 4" descr="C:\Users\Eszter\Desktop\szakmasztar_szakma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663880"/>
            <a:ext cx="8208912" cy="8627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931952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29128"/>
          </a:xfrm>
        </p:spPr>
        <p:txBody>
          <a:bodyPr>
            <a:normAutofit/>
          </a:bodyPr>
          <a:lstStyle/>
          <a:p>
            <a:pPr algn="ctr"/>
            <a:r>
              <a:rPr lang="hu-HU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ISKOLATÍPUSOK A SZAKKÉPZÉSBEN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0" t="10800" r="5113" b="6601"/>
          <a:stretch/>
        </p:blipFill>
        <p:spPr>
          <a:xfrm>
            <a:off x="755576" y="1772816"/>
            <a:ext cx="7723163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4878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1043490" y="692696"/>
            <a:ext cx="7024744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/>
              <a:t>JUTTATÁSOK 2026</a:t>
            </a:r>
          </a:p>
        </p:txBody>
      </p:sp>
      <p:graphicFrame>
        <p:nvGraphicFramePr>
          <p:cNvPr id="6" name="Tábláza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6024358"/>
              </p:ext>
            </p:extLst>
          </p:nvPr>
        </p:nvGraphicFramePr>
        <p:xfrm>
          <a:off x="523413" y="1556792"/>
          <a:ext cx="8064897" cy="11049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0400">
                  <a:extLst>
                    <a:ext uri="{9D8B030D-6E8A-4147-A177-3AD203B41FA5}">
                      <a16:colId xmlns:a16="http://schemas.microsoft.com/office/drawing/2014/main" val="886326430"/>
                    </a:ext>
                  </a:extLst>
                </a:gridCol>
                <a:gridCol w="4724097">
                  <a:extLst>
                    <a:ext uri="{9D8B030D-6E8A-4147-A177-3AD203B41FA5}">
                      <a16:colId xmlns:a16="http://schemas.microsoft.com/office/drawing/2014/main" val="3835554975"/>
                    </a:ext>
                  </a:extLst>
                </a:gridCol>
                <a:gridCol w="1670400">
                  <a:extLst>
                    <a:ext uri="{9D8B030D-6E8A-4147-A177-3AD203B41FA5}">
                      <a16:colId xmlns:a16="http://schemas.microsoft.com/office/drawing/2014/main" val="3432499223"/>
                    </a:ext>
                  </a:extLst>
                </a:gridCol>
              </a:tblGrid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hu-HU" sz="1400" b="1" i="1" u="sng" strike="noStrike" dirty="0">
                          <a:effectLst/>
                        </a:rPr>
                        <a:t>Ágazati alapoktatásban: </a:t>
                      </a:r>
                      <a:endParaRPr lang="hu-HU" sz="1400" b="1" i="1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hu-H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9854777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b="1" u="none" strike="noStrike">
                          <a:effectLst/>
                        </a:rPr>
                        <a:t>Intézménytípus</a:t>
                      </a:r>
                      <a:endParaRPr lang="hu-H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b="1" u="none" strike="noStrike" dirty="0">
                          <a:effectLst/>
                        </a:rPr>
                        <a:t>Ösztöndíj mértéke</a:t>
                      </a:r>
                      <a:endParaRPr lang="hu-H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b="1" u="none" strike="noStrike" dirty="0">
                          <a:effectLst/>
                        </a:rPr>
                        <a:t>Ösztöndíj összege/hó </a:t>
                      </a:r>
                      <a:endParaRPr lang="hu-H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3640286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b="1" u="none" strike="noStrike">
                          <a:effectLst/>
                        </a:rPr>
                        <a:t>Technikum</a:t>
                      </a:r>
                      <a:endParaRPr lang="hu-H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b="1" u="none" strike="noStrike">
                          <a:effectLst/>
                        </a:rPr>
                        <a:t>ösztöndíj alapjának 8%-a</a:t>
                      </a:r>
                      <a:endParaRPr lang="hu-H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b="1" u="none" strike="noStrike" dirty="0">
                          <a:effectLst/>
                        </a:rPr>
                        <a:t>8.000 Ft</a:t>
                      </a:r>
                      <a:endParaRPr lang="hu-H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4898352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b="1" u="none" strike="noStrike">
                          <a:effectLst/>
                        </a:rPr>
                        <a:t>Szakképző iskola</a:t>
                      </a:r>
                      <a:endParaRPr lang="hu-H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b="1" u="none" strike="noStrike" dirty="0">
                          <a:effectLst/>
                        </a:rPr>
                        <a:t>ösztöndíj alapjának 16%-a</a:t>
                      </a:r>
                      <a:endParaRPr lang="hu-H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b="1" u="none" strike="noStrike" dirty="0">
                          <a:effectLst/>
                        </a:rPr>
                        <a:t>16.000 Ft</a:t>
                      </a:r>
                      <a:endParaRPr lang="hu-H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3794107"/>
                  </a:ext>
                </a:extLst>
              </a:tr>
            </a:tbl>
          </a:graphicData>
        </a:graphic>
      </p:graphicFrame>
      <p:graphicFrame>
        <p:nvGraphicFramePr>
          <p:cNvPr id="8" name="Tábláza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0652102"/>
              </p:ext>
            </p:extLst>
          </p:nvPr>
        </p:nvGraphicFramePr>
        <p:xfrm>
          <a:off x="527641" y="2850447"/>
          <a:ext cx="8153042" cy="25260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32363">
                  <a:extLst>
                    <a:ext uri="{9D8B030D-6E8A-4147-A177-3AD203B41FA5}">
                      <a16:colId xmlns:a16="http://schemas.microsoft.com/office/drawing/2014/main" val="3964664508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17376111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3572527225"/>
                    </a:ext>
                  </a:extLst>
                </a:gridCol>
                <a:gridCol w="2565948">
                  <a:extLst>
                    <a:ext uri="{9D8B030D-6E8A-4147-A177-3AD203B41FA5}">
                      <a16:colId xmlns:a16="http://schemas.microsoft.com/office/drawing/2014/main" val="611618732"/>
                    </a:ext>
                  </a:extLst>
                </a:gridCol>
                <a:gridCol w="890435">
                  <a:extLst>
                    <a:ext uri="{9D8B030D-6E8A-4147-A177-3AD203B41FA5}">
                      <a16:colId xmlns:a16="http://schemas.microsoft.com/office/drawing/2014/main" val="2657422308"/>
                    </a:ext>
                  </a:extLst>
                </a:gridCol>
              </a:tblGrid>
              <a:tr h="190500">
                <a:tc gridSpan="4">
                  <a:txBody>
                    <a:bodyPr/>
                    <a:lstStyle/>
                    <a:p>
                      <a:pPr algn="l" fontAlgn="b"/>
                      <a:r>
                        <a:rPr lang="hu-HU" sz="1400" b="1" i="1" u="sng" strike="noStrike" dirty="0">
                          <a:effectLst/>
                        </a:rPr>
                        <a:t>Szakirányú oktatásban (technikumban és szakképző iskolában):</a:t>
                      </a:r>
                      <a:endParaRPr lang="hu-HU" sz="1400" b="1" i="1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hu-H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9289055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hu-HU" sz="1200" b="1" u="none" strike="noStrike" dirty="0">
                          <a:effectLst/>
                        </a:rPr>
                        <a:t>A megelőző tanév év végi minősítésében kapott osztályzatok átlaga</a:t>
                      </a:r>
                      <a:endParaRPr lang="hu-H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b="1" u="none" strike="noStrike">
                          <a:effectLst/>
                        </a:rPr>
                        <a:t>Ösztöndíj mértéke</a:t>
                      </a:r>
                      <a:endParaRPr lang="hu-H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b="1" u="none" strike="noStrike" dirty="0">
                          <a:effectLst/>
                        </a:rPr>
                        <a:t>Ösztöndíj összege / hó</a:t>
                      </a:r>
                      <a:endParaRPr lang="hu-H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hu-HU" sz="1400" b="1" u="none" strike="noStrike" dirty="0">
                          <a:effectLst/>
                        </a:rPr>
                        <a:t>Egyszeri pályakezdési juttatás mértéke 2025</a:t>
                      </a:r>
                      <a:endParaRPr lang="hu-H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4811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b="1" u="none" strike="noStrike">
                          <a:effectLst/>
                        </a:rPr>
                        <a:t>2,00–2,99</a:t>
                      </a:r>
                      <a:endParaRPr lang="hu-H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b="1" u="none" strike="noStrike">
                          <a:effectLst/>
                        </a:rPr>
                        <a:t>ösztöndíj alapjának 8%-a</a:t>
                      </a:r>
                      <a:endParaRPr lang="hu-H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b="1" u="none" strike="noStrike">
                          <a:effectLst/>
                        </a:rPr>
                        <a:t>8.000 Ft</a:t>
                      </a:r>
                      <a:endParaRPr lang="hu-H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1" u="none" strike="noStrike">
                          <a:effectLst/>
                        </a:rPr>
                        <a:t>a juttatás alapjának 133%-a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b="1" u="none" strike="noStrike">
                          <a:effectLst/>
                        </a:rPr>
                        <a:t>133.000 Ft</a:t>
                      </a:r>
                      <a:endParaRPr lang="hu-H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847851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b="1" u="none" strike="noStrike">
                          <a:effectLst/>
                        </a:rPr>
                        <a:t>3,00–3,99</a:t>
                      </a:r>
                      <a:endParaRPr lang="hu-H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b="1" u="none" strike="noStrike">
                          <a:effectLst/>
                        </a:rPr>
                        <a:t>ösztöndíj alapjának 25%-a</a:t>
                      </a:r>
                      <a:endParaRPr lang="hu-H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b="1" u="none" strike="noStrike">
                          <a:effectLst/>
                        </a:rPr>
                        <a:t>25.000 Ft</a:t>
                      </a:r>
                      <a:endParaRPr lang="hu-H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1" u="none" strike="noStrike">
                          <a:effectLst/>
                        </a:rPr>
                        <a:t>a juttatás alapjának 184%-a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b="1" u="none" strike="noStrike">
                          <a:effectLst/>
                        </a:rPr>
                        <a:t>184.000 Ft</a:t>
                      </a:r>
                      <a:endParaRPr lang="hu-H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3775207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b="1" u="none" strike="noStrike">
                          <a:effectLst/>
                        </a:rPr>
                        <a:t>4,00–4,49</a:t>
                      </a:r>
                      <a:endParaRPr lang="hu-H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b="1" u="none" strike="noStrike">
                          <a:effectLst/>
                        </a:rPr>
                        <a:t>ösztöndíj alapjának 42%-a</a:t>
                      </a:r>
                      <a:endParaRPr lang="hu-H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b="1" u="none" strike="noStrike" dirty="0">
                          <a:effectLst/>
                        </a:rPr>
                        <a:t>42.000 Ft</a:t>
                      </a:r>
                      <a:endParaRPr lang="hu-H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1" u="none" strike="noStrike" dirty="0">
                          <a:effectLst/>
                        </a:rPr>
                        <a:t>a juttatás alapjának 243%-a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b="1" u="none" strike="noStrike">
                          <a:effectLst/>
                        </a:rPr>
                        <a:t>243.000 Ft</a:t>
                      </a:r>
                      <a:endParaRPr lang="hu-H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6472334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b="1" u="none" strike="noStrike" dirty="0">
                          <a:effectLst/>
                        </a:rPr>
                        <a:t>4,49 fölött</a:t>
                      </a:r>
                      <a:endParaRPr lang="hu-H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b="1" u="none" strike="noStrike" dirty="0">
                          <a:effectLst/>
                        </a:rPr>
                        <a:t>ösztöndíj alapjának 59%-a</a:t>
                      </a:r>
                      <a:endParaRPr lang="hu-H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b="1" u="none" strike="noStrike">
                          <a:effectLst/>
                        </a:rPr>
                        <a:t>59.000 Ft</a:t>
                      </a:r>
                      <a:endParaRPr lang="hu-HU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1" u="none" strike="noStrike">
                          <a:effectLst/>
                        </a:rPr>
                        <a:t>a juttatás alapjának 302%-a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b="1" u="none" strike="noStrike" dirty="0">
                          <a:effectLst/>
                        </a:rPr>
                        <a:t>302.000 Ft</a:t>
                      </a:r>
                      <a:endParaRPr lang="hu-H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8426618"/>
                  </a:ext>
                </a:extLst>
              </a:tr>
            </a:tbl>
          </a:graphicData>
        </a:graphic>
      </p:graphicFrame>
      <p:graphicFrame>
        <p:nvGraphicFramePr>
          <p:cNvPr id="2" name="Táblázat 1">
            <a:extLst>
              <a:ext uri="{FF2B5EF4-FFF2-40B4-BE49-F238E27FC236}">
                <a16:creationId xmlns:a16="http://schemas.microsoft.com/office/drawing/2014/main" id="{A25A1045-3E60-4C54-80E9-63F9DBECA4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8874116"/>
              </p:ext>
            </p:extLst>
          </p:nvPr>
        </p:nvGraphicFramePr>
        <p:xfrm>
          <a:off x="483569" y="5572989"/>
          <a:ext cx="8197115" cy="4457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97785">
                  <a:extLst>
                    <a:ext uri="{9D8B030D-6E8A-4147-A177-3AD203B41FA5}">
                      <a16:colId xmlns:a16="http://schemas.microsoft.com/office/drawing/2014/main" val="2018541596"/>
                    </a:ext>
                  </a:extLst>
                </a:gridCol>
                <a:gridCol w="6499330">
                  <a:extLst>
                    <a:ext uri="{9D8B030D-6E8A-4147-A177-3AD203B41FA5}">
                      <a16:colId xmlns:a16="http://schemas.microsoft.com/office/drawing/2014/main" val="622943537"/>
                    </a:ext>
                  </a:extLst>
                </a:gridCol>
              </a:tblGrid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hu-HU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Duális képzésben, szakképzési munkaszerződéssel: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77598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Munkabér: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100 000 – 170 000 Ft / hó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642544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02839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490" y="692696"/>
            <a:ext cx="7024744" cy="792088"/>
          </a:xfrm>
        </p:spPr>
        <p:txBody>
          <a:bodyPr/>
          <a:lstStyle/>
          <a:p>
            <a:r>
              <a:rPr lang="hu-HU" dirty="0"/>
              <a:t>Középfokú felvételi eljárás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endParaRPr lang="hu-HU" sz="2800" b="1" dirty="0">
              <a:solidFill>
                <a:srgbClr val="6633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endParaRPr lang="en-US" altLang="ko-KR" dirty="0">
              <a:solidFill>
                <a:srgbClr val="663300"/>
              </a:solidFill>
              <a:latin typeface="Verdana" pitchFamily="34" charset="0"/>
              <a:ea typeface="굴림" pitchFamily="34" charset="-127"/>
            </a:endParaRPr>
          </a:p>
          <a:p>
            <a:endParaRPr lang="hu-HU" altLang="zh-CN" dirty="0">
              <a:solidFill>
                <a:srgbClr val="996633"/>
              </a:solidFill>
            </a:endParaRPr>
          </a:p>
          <a:p>
            <a:endParaRPr lang="hu-HU" altLang="zh-CN" dirty="0">
              <a:solidFill>
                <a:srgbClr val="996633"/>
              </a:solidFill>
            </a:endParaRPr>
          </a:p>
          <a:p>
            <a:endParaRPr lang="en-US" altLang="zh-CN" dirty="0">
              <a:solidFill>
                <a:srgbClr val="996633"/>
              </a:solidFill>
            </a:endParaRPr>
          </a:p>
        </p:txBody>
      </p:sp>
      <p:pic>
        <p:nvPicPr>
          <p:cNvPr id="4100" name="Picture 4" descr="C:\Users\Eszter\Desktop\szakmasztar_szakma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1405" y="5618195"/>
            <a:ext cx="8208913" cy="916689"/>
          </a:xfrm>
          <a:prstGeom prst="rect">
            <a:avLst/>
          </a:prstGeom>
          <a:noFill/>
        </p:spPr>
      </p:pic>
      <p:graphicFrame>
        <p:nvGraphicFramePr>
          <p:cNvPr id="3" name="Tábláza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8712778"/>
              </p:ext>
            </p:extLst>
          </p:nvPr>
        </p:nvGraphicFramePr>
        <p:xfrm>
          <a:off x="611560" y="1621397"/>
          <a:ext cx="8136903" cy="1526975"/>
        </p:xfrm>
        <a:graphic>
          <a:graphicData uri="http://schemas.openxmlformats.org/drawingml/2006/table">
            <a:tbl>
              <a:tblPr/>
              <a:tblGrid>
                <a:gridCol w="20140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28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26975">
                <a:tc>
                  <a:txBody>
                    <a:bodyPr/>
                    <a:lstStyle/>
                    <a:p>
                      <a:pPr algn="just" fontAlgn="t"/>
                      <a:r>
                        <a:rPr lang="hu-HU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2026. </a:t>
                      </a:r>
                      <a:r>
                        <a:rPr lang="hu-HU" sz="1600" b="1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október 20.</a:t>
                      </a:r>
                      <a:endParaRPr lang="hu-H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779" marR="23779" marT="11890" marB="11890">
                    <a:lnL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hu-H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középfokú iskoláknak nyilvánosságra kell hozniuk a honlapjukon a felvételi tájékoztatójukat. </a:t>
                      </a:r>
                    </a:p>
                    <a:p>
                      <a:pPr algn="just" fontAlgn="t"/>
                      <a:r>
                        <a:rPr lang="hu-H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https://www.oktatas.hu/pub_bin/dload/kozoktatas/beiskolazas/tajekoztatok/felv_idorendi_attekintes_2026_2027.pdf</a:t>
                      </a:r>
                      <a:endParaRPr lang="hu-HU" sz="16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 fontAlgn="t"/>
                      <a:endParaRPr lang="hu-HU" sz="16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3779" marR="23779" marT="11890" marB="11890">
                    <a:lnL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ábláza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3885831"/>
              </p:ext>
            </p:extLst>
          </p:nvPr>
        </p:nvGraphicFramePr>
        <p:xfrm>
          <a:off x="611559" y="2636912"/>
          <a:ext cx="7920881" cy="511460"/>
        </p:xfrm>
        <a:graphic>
          <a:graphicData uri="http://schemas.openxmlformats.org/drawingml/2006/table">
            <a:tbl>
              <a:tblPr/>
              <a:tblGrid>
                <a:gridCol w="201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46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marL="0" marR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2026. </a:t>
                      </a:r>
                      <a:r>
                        <a:rPr lang="hu-HU" sz="1600" b="1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október 31.</a:t>
                      </a:r>
                      <a:endParaRPr lang="hu-H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 fontAlgn="t"/>
                      <a:endParaRPr lang="hu-H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779" marR="23779" marT="11890" marB="11890">
                    <a:lnL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hu-HU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Az általános iskola tájékoztatja a nyolcadikos tanulókat a felvételi eljárás rendjéről.</a:t>
                      </a:r>
                    </a:p>
                  </a:txBody>
                  <a:tcPr marL="23779" marR="23779" marT="11890" marB="11890">
                    <a:lnL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ábláza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7668769"/>
              </p:ext>
            </p:extLst>
          </p:nvPr>
        </p:nvGraphicFramePr>
        <p:xfrm>
          <a:off x="611559" y="3284985"/>
          <a:ext cx="7920881" cy="792088"/>
        </p:xfrm>
        <a:graphic>
          <a:graphicData uri="http://schemas.openxmlformats.org/drawingml/2006/table">
            <a:tbl>
              <a:tblPr/>
              <a:tblGrid>
                <a:gridCol w="201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46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pPr marL="0" algn="just" defTabSz="914400" rtl="0" eaLnBrk="1" fontAlgn="t" latinLnBrk="0" hangingPunct="1"/>
                      <a:r>
                        <a:rPr lang="hu-HU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2026. november 16.</a:t>
                      </a:r>
                    </a:p>
                  </a:txBody>
                  <a:tcPr marL="23779" marR="23779" marT="11890" marB="11890">
                    <a:lnL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fontAlgn="t" latinLnBrk="0" hangingPunct="1"/>
                      <a:r>
                        <a:rPr lang="hu-HU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Az Oktatási Hivatal közzéteszi a nyolcadik évfolyamosok számára központi írásbeli felvételi vizsgát szervező intézmények jegyzékét. </a:t>
                      </a:r>
                    </a:p>
                  </a:txBody>
                  <a:tcPr marL="23779" marR="23779" marT="11890" marB="11890">
                    <a:lnL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Tábláza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9789039"/>
              </p:ext>
            </p:extLst>
          </p:nvPr>
        </p:nvGraphicFramePr>
        <p:xfrm>
          <a:off x="611559" y="4271991"/>
          <a:ext cx="7920881" cy="813193"/>
        </p:xfrm>
        <a:graphic>
          <a:graphicData uri="http://schemas.openxmlformats.org/drawingml/2006/table">
            <a:tbl>
              <a:tblPr/>
              <a:tblGrid>
                <a:gridCol w="2240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06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13193">
                <a:tc>
                  <a:txBody>
                    <a:bodyPr/>
                    <a:lstStyle/>
                    <a:p>
                      <a:pPr algn="just" fontAlgn="t"/>
                      <a:r>
                        <a:rPr lang="hu-HU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2026.</a:t>
                      </a:r>
                      <a:r>
                        <a:rPr lang="hu-HU" sz="1600" b="1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december 01.</a:t>
                      </a:r>
                      <a:endParaRPr lang="hu-H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779" marR="23779" marT="11890" marB="11890">
                    <a:lnL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hu-HU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 tanulók jelentkezése a központi írásbeli felvételi vizsgára közvetlenül a központi írásbeli felvételi vizsgát szervező intézménybe.</a:t>
                      </a:r>
                    </a:p>
                  </a:txBody>
                  <a:tcPr marL="23779" marR="23779" marT="11890" marB="11890">
                    <a:lnL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648072"/>
          </a:xfrm>
        </p:spPr>
        <p:txBody>
          <a:bodyPr>
            <a:noAutofit/>
          </a:bodyPr>
          <a:lstStyle/>
          <a:p>
            <a:r>
              <a:rPr lang="hu-HU" dirty="0"/>
              <a:t>További fontos időpontok</a:t>
            </a:r>
          </a:p>
        </p:txBody>
      </p:sp>
      <p:graphicFrame>
        <p:nvGraphicFramePr>
          <p:cNvPr id="6" name="Tartalom helye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3800490"/>
              </p:ext>
            </p:extLst>
          </p:nvPr>
        </p:nvGraphicFramePr>
        <p:xfrm>
          <a:off x="539552" y="1484784"/>
          <a:ext cx="7992888" cy="1244466"/>
        </p:xfrm>
        <a:graphic>
          <a:graphicData uri="http://schemas.openxmlformats.org/drawingml/2006/table">
            <a:tbl>
              <a:tblPr/>
              <a:tblGrid>
                <a:gridCol w="25002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926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08112">
                <a:tc>
                  <a:txBody>
                    <a:bodyPr/>
                    <a:lstStyle/>
                    <a:p>
                      <a:pPr algn="just" fontAlgn="t"/>
                      <a:r>
                        <a:rPr lang="hu-HU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2027.</a:t>
                      </a:r>
                      <a:r>
                        <a:rPr lang="hu-HU" sz="1600" b="1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j</a:t>
                      </a:r>
                      <a:r>
                        <a:rPr lang="hu-HU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anuár</a:t>
                      </a:r>
                      <a:r>
                        <a:rPr lang="hu-HU" sz="1600" b="1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23. szombat</a:t>
                      </a:r>
                      <a:endParaRPr lang="hu-H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just" fontAlgn="t"/>
                      <a:r>
                        <a:rPr lang="hu-HU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10.00 óra</a:t>
                      </a:r>
                    </a:p>
                  </a:txBody>
                  <a:tcPr marL="23779" marR="23779" marT="12633" marB="12633">
                    <a:lnL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hu-HU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Központi írásbeli felvételi vizsgák a kilencedik évfolyamra</a:t>
                      </a:r>
                    </a:p>
                    <a:p>
                      <a:pPr algn="just" fontAlgn="t"/>
                      <a:r>
                        <a:rPr lang="hu-HU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Magyar</a:t>
                      </a:r>
                    </a:p>
                    <a:p>
                      <a:pPr algn="just" fontAlgn="t"/>
                      <a:r>
                        <a:rPr lang="hu-HU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Matematika</a:t>
                      </a:r>
                    </a:p>
                    <a:p>
                      <a:pPr algn="just" fontAlgn="t"/>
                      <a:endParaRPr lang="hu-H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779" marR="23779" marT="12633" marB="12633">
                    <a:lnL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Téglalap 6">
            <a:hlinkClick r:id="rId2"/>
          </p:cNvPr>
          <p:cNvSpPr/>
          <p:nvPr/>
        </p:nvSpPr>
        <p:spPr>
          <a:xfrm>
            <a:off x="539552" y="5013176"/>
            <a:ext cx="6480720" cy="1077218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t"/>
            <a:r>
              <a:rPr lang="hu-H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 előző évek feladatsorai, és azok javítási útmutatói:</a:t>
            </a:r>
          </a:p>
          <a:p>
            <a:pPr algn="just" fontAlgn="t"/>
            <a:r>
              <a:rPr lang="hu-HU" sz="1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https://www.oktatas.hu/kozneveles/kozepfoku_felveteli_eljaras/kozponti_feladatsorok</a:t>
            </a:r>
            <a:endParaRPr lang="hu-HU" sz="16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t"/>
            <a:endParaRPr lang="hu-HU" sz="16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Tábláza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7378206"/>
              </p:ext>
            </p:extLst>
          </p:nvPr>
        </p:nvGraphicFramePr>
        <p:xfrm>
          <a:off x="539552" y="2876352"/>
          <a:ext cx="7992888" cy="511460"/>
        </p:xfrm>
        <a:graphic>
          <a:graphicData uri="http://schemas.openxmlformats.org/drawingml/2006/table">
            <a:tbl>
              <a:tblPr/>
              <a:tblGrid>
                <a:gridCol w="2520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726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marL="0" algn="just" defTabSz="914400" rtl="0" eaLnBrk="1" fontAlgn="t" latinLnBrk="0" hangingPunct="1"/>
                      <a:r>
                        <a:rPr lang="hu-HU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2027.</a:t>
                      </a:r>
                      <a:r>
                        <a:rPr lang="hu-HU" sz="1600" b="1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február 3. </a:t>
                      </a:r>
                    </a:p>
                    <a:p>
                      <a:pPr marL="0" algn="just" defTabSz="914400" rtl="0" eaLnBrk="1" fontAlgn="t" latinLnBrk="0" hangingPunct="1"/>
                      <a:r>
                        <a:rPr lang="hu-HU" sz="1600" b="1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14.00 óra</a:t>
                      </a:r>
                      <a:endParaRPr lang="hu-H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3779" marR="23779" marT="11890" marB="11890">
                    <a:lnL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fontAlgn="t" latinLnBrk="0" hangingPunct="1"/>
                      <a:r>
                        <a:rPr lang="hu-HU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Pótló központi írásbeli felvételi vizsgák (igazolt hiányzás esetén)</a:t>
                      </a:r>
                    </a:p>
                  </a:txBody>
                  <a:tcPr marL="23779" marR="23779" marT="11890" marB="11890">
                    <a:lnL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Tábláza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2506940"/>
              </p:ext>
            </p:extLst>
          </p:nvPr>
        </p:nvGraphicFramePr>
        <p:xfrm>
          <a:off x="559418" y="3680246"/>
          <a:ext cx="7992887" cy="999140"/>
        </p:xfrm>
        <a:graphic>
          <a:graphicData uri="http://schemas.openxmlformats.org/drawingml/2006/table">
            <a:tbl>
              <a:tblPr/>
              <a:tblGrid>
                <a:gridCol w="20162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766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9100">
                <a:tc>
                  <a:txBody>
                    <a:bodyPr/>
                    <a:lstStyle/>
                    <a:p>
                      <a:pPr marL="0" algn="just" defTabSz="914400" rtl="0" eaLnBrk="1" fontAlgn="t" latinLnBrk="0" hangingPunct="1"/>
                      <a:r>
                        <a:rPr lang="hu-HU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2027. február 12.</a:t>
                      </a:r>
                    </a:p>
                  </a:txBody>
                  <a:tcPr marL="23779" marR="23779" marT="11890" marB="11890">
                    <a:lnL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fontAlgn="t" latinLnBrk="0" hangingPunct="1"/>
                      <a:r>
                        <a:rPr lang="hu-HU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 központi írásbeli felvételi vizsgát szervező intézmények a Hivatal által meghatározott módon értesítik az írásbeli eredményéről a tanulókat. </a:t>
                      </a:r>
                    </a:p>
                    <a:p>
                      <a:pPr marL="0" algn="just" defTabSz="914400" rtl="0" eaLnBrk="1" fontAlgn="t" latinLnBrk="0" hangingPunct="1"/>
                      <a:r>
                        <a:rPr lang="hu-HU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(Értékelőlap átvétele, megtekintés)</a:t>
                      </a:r>
                    </a:p>
                  </a:txBody>
                  <a:tcPr marL="23779" marR="23779" marT="11890" marB="11890">
                    <a:lnL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895411"/>
            <a:ext cx="1388017" cy="160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21505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490" y="836712"/>
            <a:ext cx="7024744" cy="504056"/>
          </a:xfrm>
        </p:spPr>
        <p:txBody>
          <a:bodyPr>
            <a:normAutofit fontScale="90000"/>
          </a:bodyPr>
          <a:lstStyle/>
          <a:p>
            <a:r>
              <a:rPr lang="hu-HU" sz="2800" dirty="0"/>
              <a:t>És ha már sikerült választanunk…</a:t>
            </a: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1078"/>
              </p:ext>
            </p:extLst>
          </p:nvPr>
        </p:nvGraphicFramePr>
        <p:xfrm>
          <a:off x="1042988" y="1628801"/>
          <a:ext cx="7345436" cy="755300"/>
        </p:xfrm>
        <a:graphic>
          <a:graphicData uri="http://schemas.openxmlformats.org/drawingml/2006/table">
            <a:tbl>
              <a:tblPr/>
              <a:tblGrid>
                <a:gridCol w="17244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210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marL="0" algn="just" defTabSz="914400" rtl="0" eaLnBrk="1" fontAlgn="t" latinLnBrk="0" hangingPunct="1"/>
                      <a:r>
                        <a:rPr lang="hu-HU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2027. február 22.</a:t>
                      </a:r>
                    </a:p>
                  </a:txBody>
                  <a:tcPr marL="23779" marR="23779" marT="11890" marB="11890">
                    <a:lnL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hu-HU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Az általános iskola továbbítja a tanulói jelentkezési lapokat a középfokú iskoláknak, a tanulói adatlapok első példányát pedig a Hivatalnak. </a:t>
                      </a:r>
                    </a:p>
                  </a:txBody>
                  <a:tcPr marL="23779" marR="23779" marT="11890" marB="11890">
                    <a:lnL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ábláza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150189"/>
              </p:ext>
            </p:extLst>
          </p:nvPr>
        </p:nvGraphicFramePr>
        <p:xfrm>
          <a:off x="1042988" y="2564905"/>
          <a:ext cx="7129412" cy="755300"/>
        </p:xfrm>
        <a:graphic>
          <a:graphicData uri="http://schemas.openxmlformats.org/drawingml/2006/table">
            <a:tbl>
              <a:tblPr/>
              <a:tblGrid>
                <a:gridCol w="17288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l" fontAlgn="t"/>
                      <a:r>
                        <a:rPr lang="hu-HU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2027.</a:t>
                      </a:r>
                      <a:r>
                        <a:rPr lang="hu-HU" sz="1600" b="1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hu-HU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március</a:t>
                      </a:r>
                      <a:r>
                        <a:rPr lang="hu-HU" sz="1600" b="1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eleje                 (03.01-03.19.)</a:t>
                      </a:r>
                      <a:endParaRPr lang="hu-H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3779" marR="23779" marT="11890" marB="11890">
                    <a:lnL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u-HU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szóbeli meghallgatások az általános felvételi eljárás keretében (pl. két tanítási nyelvű képzések).</a:t>
                      </a:r>
                    </a:p>
                  </a:txBody>
                  <a:tcPr marL="23779" marR="23779" marT="11890" marB="11890">
                    <a:lnL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Tábláza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079541"/>
              </p:ext>
            </p:extLst>
          </p:nvPr>
        </p:nvGraphicFramePr>
        <p:xfrm>
          <a:off x="1048484" y="3525903"/>
          <a:ext cx="6547852" cy="755300"/>
        </p:xfrm>
        <a:graphic>
          <a:graphicData uri="http://schemas.openxmlformats.org/drawingml/2006/table">
            <a:tbl>
              <a:tblPr/>
              <a:tblGrid>
                <a:gridCol w="21236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24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algn="just" fontAlgn="t"/>
                      <a:r>
                        <a:rPr lang="hu-HU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2027. március</a:t>
                      </a:r>
                      <a:r>
                        <a:rPr lang="hu-HU" sz="1600" b="1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22.</a:t>
                      </a:r>
                      <a:endParaRPr lang="hu-H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3779" marR="23779" marT="11890" marB="11890">
                    <a:lnL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u-HU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középfokú iskola eddig az időpontig nyilvánosságra hozza a jelentkezők felvételi jegyzékét.</a:t>
                      </a:r>
                    </a:p>
                  </a:txBody>
                  <a:tcPr marL="23779" marR="23779" marT="11890" marB="11890">
                    <a:lnL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Tábláza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3329456"/>
              </p:ext>
            </p:extLst>
          </p:nvPr>
        </p:nvGraphicFramePr>
        <p:xfrm>
          <a:off x="1187624" y="4490053"/>
          <a:ext cx="4824536" cy="755300"/>
        </p:xfrm>
        <a:graphic>
          <a:graphicData uri="http://schemas.openxmlformats.org/drawingml/2006/table">
            <a:tbl>
              <a:tblPr/>
              <a:tblGrid>
                <a:gridCol w="16542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02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l" fontAlgn="t"/>
                      <a:r>
                        <a:rPr lang="hu-HU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ezt</a:t>
                      </a:r>
                      <a:r>
                        <a:rPr lang="hu-HU" sz="1600" b="1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követően        (04.06-04.08.)           </a:t>
                      </a:r>
                      <a:endParaRPr lang="hu-H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3779" marR="23779" marT="11890" marB="11890">
                    <a:lnL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u-HU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tanulói adatlapok módosításának lehetősége az általános iskolában.</a:t>
                      </a:r>
                    </a:p>
                  </a:txBody>
                  <a:tcPr marL="23779" marR="23779" marT="11890" marB="11890">
                    <a:lnL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098" name="Picture 2" descr="Képtalálat a következőre: „felvételi vizsga”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281203"/>
            <a:ext cx="2512912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11336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29128"/>
          </a:xfrm>
        </p:spPr>
        <p:txBody>
          <a:bodyPr>
            <a:normAutofit/>
          </a:bodyPr>
          <a:lstStyle/>
          <a:p>
            <a:r>
              <a:rPr lang="hu-HU" sz="2400" dirty="0"/>
              <a:t>És a tavasz meghozza az eredményt</a:t>
            </a:r>
            <a:r>
              <a:rPr lang="hu-HU" sz="2500" dirty="0"/>
              <a:t>!</a:t>
            </a: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0860293"/>
              </p:ext>
            </p:extLst>
          </p:nvPr>
        </p:nvGraphicFramePr>
        <p:xfrm>
          <a:off x="1042988" y="1772817"/>
          <a:ext cx="7489452" cy="755300"/>
        </p:xfrm>
        <a:graphic>
          <a:graphicData uri="http://schemas.openxmlformats.org/drawingml/2006/table">
            <a:tbl>
              <a:tblPr/>
              <a:tblGrid>
                <a:gridCol w="15732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161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just" fontAlgn="t"/>
                      <a:r>
                        <a:rPr lang="hu-HU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2027.</a:t>
                      </a:r>
                      <a:r>
                        <a:rPr lang="hu-HU" sz="1600" b="1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április 22.</a:t>
                      </a:r>
                      <a:endParaRPr lang="hu-H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3779" marR="23779" marT="11890" marB="11890">
                    <a:lnL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hu-HU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középfokú iskola igazgatója az ideiglenes felvételi rangsort - a Hivatal által meghatározott módon - megküldi a Hivatalnak.</a:t>
                      </a:r>
                    </a:p>
                  </a:txBody>
                  <a:tcPr marL="23779" marR="23779" marT="11890" marB="11890">
                    <a:lnL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ábláza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7566267"/>
              </p:ext>
            </p:extLst>
          </p:nvPr>
        </p:nvGraphicFramePr>
        <p:xfrm>
          <a:off x="1042988" y="2617447"/>
          <a:ext cx="7489452" cy="792088"/>
        </p:xfrm>
        <a:graphic>
          <a:graphicData uri="http://schemas.openxmlformats.org/drawingml/2006/table">
            <a:tbl>
              <a:tblPr/>
              <a:tblGrid>
                <a:gridCol w="15847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46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pPr marL="0" marR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2027.</a:t>
                      </a:r>
                      <a:r>
                        <a:rPr lang="hu-HU" sz="1600" b="1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április 29.</a:t>
                      </a:r>
                      <a:endParaRPr lang="hu-H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 fontAlgn="t"/>
                      <a:endParaRPr lang="hu-H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3779" marR="23779" marT="11890" marB="11890">
                    <a:lnL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hu-HU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Hivatal kialakítja a végeredményt az igazgatói döntések és tanulói adatlapok egyeztetése alapján, és elküldi azt a középfokú iskoláknak (egyeztetett felvételi jegyzék).</a:t>
                      </a:r>
                    </a:p>
                  </a:txBody>
                  <a:tcPr marL="23779" marR="23779" marT="11890" marB="11890">
                    <a:lnL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Tábláza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5685205"/>
              </p:ext>
            </p:extLst>
          </p:nvPr>
        </p:nvGraphicFramePr>
        <p:xfrm>
          <a:off x="1046789" y="3501435"/>
          <a:ext cx="7488832" cy="755300"/>
        </p:xfrm>
        <a:graphic>
          <a:graphicData uri="http://schemas.openxmlformats.org/drawingml/2006/table">
            <a:tbl>
              <a:tblPr/>
              <a:tblGrid>
                <a:gridCol w="16474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1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marL="0" marR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2027.</a:t>
                      </a:r>
                      <a:r>
                        <a:rPr lang="hu-HU" sz="1600" b="1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május 7. </a:t>
                      </a:r>
                      <a:endParaRPr lang="hu-H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3779" marR="23779" marT="11890" marB="11890">
                    <a:lnL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fontAlgn="t" latinLnBrk="0" hangingPunct="1"/>
                      <a:r>
                        <a:rPr lang="hu-HU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felvételt hirdető középfokú iskolák megküldik a felvételről vagy az elutasításról szóló értesítést a jelentkezőknek és az általános iskoláknak.</a:t>
                      </a:r>
                    </a:p>
                  </a:txBody>
                  <a:tcPr marL="23779" marR="23779" marT="11890" marB="11890">
                    <a:lnL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Tábláza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4191362"/>
              </p:ext>
            </p:extLst>
          </p:nvPr>
        </p:nvGraphicFramePr>
        <p:xfrm>
          <a:off x="1042988" y="4382853"/>
          <a:ext cx="7489452" cy="511460"/>
        </p:xfrm>
        <a:graphic>
          <a:graphicData uri="http://schemas.openxmlformats.org/drawingml/2006/table">
            <a:tbl>
              <a:tblPr/>
              <a:tblGrid>
                <a:gridCol w="16152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74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just" fontAlgn="t"/>
                      <a:r>
                        <a:rPr lang="hu-HU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2027. június 01.</a:t>
                      </a:r>
                    </a:p>
                  </a:txBody>
                  <a:tcPr marL="23779" marR="23779" marT="11890" marB="11890">
                    <a:lnL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hu-HU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benyújtott kérelmek alapján lefolytatott jogorvoslati és méltányossági eljárás befejezése a fenntartónál.</a:t>
                      </a:r>
                    </a:p>
                  </a:txBody>
                  <a:tcPr marL="23779" marR="23779" marT="11890" marB="11890">
                    <a:lnL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ábláza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3076220"/>
              </p:ext>
            </p:extLst>
          </p:nvPr>
        </p:nvGraphicFramePr>
        <p:xfrm>
          <a:off x="1059140" y="5024651"/>
          <a:ext cx="7489452" cy="648072"/>
        </p:xfrm>
        <a:graphic>
          <a:graphicData uri="http://schemas.openxmlformats.org/drawingml/2006/table">
            <a:tbl>
              <a:tblPr/>
              <a:tblGrid>
                <a:gridCol w="15686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208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marL="0" algn="just" defTabSz="914400" rtl="0" eaLnBrk="1" fontAlgn="t" latinLnBrk="0" hangingPunct="1"/>
                      <a:r>
                        <a:rPr lang="hu-HU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2027. május</a:t>
                      </a:r>
                    </a:p>
                    <a:p>
                      <a:pPr marL="0" algn="just" defTabSz="914400" rtl="0" eaLnBrk="1" fontAlgn="t" latinLnBrk="0" hangingPunct="1"/>
                      <a:r>
                        <a:rPr lang="hu-HU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10-től</a:t>
                      </a:r>
                    </a:p>
                  </a:txBody>
                  <a:tcPr marL="23779" marR="23779" marT="11890" marB="11890">
                    <a:lnL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fontAlgn="t" latinLnBrk="0" hangingPunct="1"/>
                      <a:r>
                        <a:rPr lang="hu-HU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középfokú iskola igazgatója rendkívüli felvételi eljárást írhat ki.</a:t>
                      </a:r>
                    </a:p>
                  </a:txBody>
                  <a:tcPr marL="23779" marR="23779" marT="11890" marB="11890">
                    <a:lnL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1320" y="650835"/>
            <a:ext cx="1510759" cy="1005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Táblázat 8">
            <a:extLst>
              <a:ext uri="{FF2B5EF4-FFF2-40B4-BE49-F238E27FC236}">
                <a16:creationId xmlns:a16="http://schemas.microsoft.com/office/drawing/2014/main" id="{826E5DE0-46A0-4F84-8CDA-49DD6A1143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4053205"/>
              </p:ext>
            </p:extLst>
          </p:nvPr>
        </p:nvGraphicFramePr>
        <p:xfrm>
          <a:off x="1059140" y="5805225"/>
          <a:ext cx="7489452" cy="511460"/>
        </p:xfrm>
        <a:graphic>
          <a:graphicData uri="http://schemas.openxmlformats.org/drawingml/2006/table">
            <a:tbl>
              <a:tblPr/>
              <a:tblGrid>
                <a:gridCol w="16152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74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just" fontAlgn="t"/>
                      <a:r>
                        <a:rPr lang="hu-HU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2027. június </a:t>
                      </a:r>
                    </a:p>
                    <a:p>
                      <a:pPr algn="just" fontAlgn="t"/>
                      <a:r>
                        <a:rPr lang="hu-HU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24-25.</a:t>
                      </a:r>
                    </a:p>
                  </a:txBody>
                  <a:tcPr marL="23779" marR="23779" marT="11890" marB="11890">
                    <a:lnL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hu-HU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Beiratkozás a középfokú iskolákba.</a:t>
                      </a:r>
                    </a:p>
                  </a:txBody>
                  <a:tcPr marL="23779" marR="23779" marT="11890" marB="11890">
                    <a:lnL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1B1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20255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43490" y="836712"/>
            <a:ext cx="7344934" cy="576064"/>
          </a:xfrm>
        </p:spPr>
        <p:txBody>
          <a:bodyPr>
            <a:noAutofit/>
          </a:bodyPr>
          <a:lstStyle/>
          <a:p>
            <a:pPr algn="ctr"/>
            <a:r>
              <a:rPr lang="hu-HU" sz="2400" b="1" dirty="0"/>
              <a:t>Központi írásbeli felvételi – praktikus tanácsok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43492" y="1484784"/>
            <a:ext cx="7024742" cy="4608512"/>
          </a:xfrm>
        </p:spPr>
        <p:txBody>
          <a:bodyPr>
            <a:normAutofit/>
          </a:bodyPr>
          <a:lstStyle/>
          <a:p>
            <a:r>
              <a:rPr lang="hu-HU" sz="1500" dirty="0">
                <a:latin typeface="+mj-lt"/>
                <a:cs typeface="Arial" panose="020B0604020202020204" pitchFamily="34" charset="0"/>
              </a:rPr>
              <a:t>Mindenképpen írjon a tanuló, ha csak a legkisebb esélye is van, hogy olyan iskolát is választ, ahol ezt kérik. A jelentkezési határidő jogvesztő.</a:t>
            </a:r>
          </a:p>
          <a:p>
            <a:pPr marL="68580" indent="0">
              <a:buNone/>
            </a:pPr>
            <a:endParaRPr lang="hu-HU" sz="1500" dirty="0">
              <a:latin typeface="+mj-lt"/>
              <a:cs typeface="Arial" panose="020B0604020202020204" pitchFamily="34" charset="0"/>
            </a:endParaRPr>
          </a:p>
          <a:p>
            <a:r>
              <a:rPr lang="hu-HU" sz="1500" dirty="0">
                <a:latin typeface="+mj-lt"/>
                <a:cs typeface="Arial" panose="020B0604020202020204" pitchFamily="34" charset="0"/>
              </a:rPr>
              <a:t>Mindegy melyik iskolában írja, ennek nincs köze a későbbi jelentkezéshez.</a:t>
            </a:r>
          </a:p>
          <a:p>
            <a:pPr marL="68580" indent="0">
              <a:buNone/>
            </a:pPr>
            <a:endParaRPr lang="hu-HU" sz="1500" dirty="0">
              <a:latin typeface="+mj-lt"/>
              <a:cs typeface="Arial" panose="020B0604020202020204" pitchFamily="34" charset="0"/>
            </a:endParaRPr>
          </a:p>
          <a:p>
            <a:r>
              <a:rPr lang="hu-HU" sz="1500" dirty="0">
                <a:latin typeface="+mj-lt"/>
                <a:cs typeface="Arial" panose="020B0604020202020204" pitchFamily="34" charset="0"/>
              </a:rPr>
              <a:t>A felvételire készülni kell! Előző évek feladatsoraival lehet gyakorolni. Fontos az idő, hiszen gyakran ennek hiánya okozza a problémát. Időre érdemes gyakorolni. Legyen a gyermeknél óra! (Telefon nem használható.)</a:t>
            </a:r>
          </a:p>
          <a:p>
            <a:pPr marL="68580" indent="0">
              <a:buNone/>
            </a:pPr>
            <a:endParaRPr lang="hu-HU" sz="1500" dirty="0">
              <a:latin typeface="+mj-lt"/>
              <a:cs typeface="Arial" panose="020B0604020202020204" pitchFamily="34" charset="0"/>
            </a:endParaRPr>
          </a:p>
          <a:p>
            <a:r>
              <a:rPr lang="hu-HU" sz="1500" dirty="0">
                <a:latin typeface="+mj-lt"/>
                <a:cs typeface="Arial" panose="020B0604020202020204" pitchFamily="34" charset="0"/>
              </a:rPr>
              <a:t>Fontos a szülő támogató szerepe, a reális elvárások! </a:t>
            </a:r>
          </a:p>
        </p:txBody>
      </p:sp>
    </p:spTree>
    <p:extLst>
      <p:ext uri="{BB962C8B-B14F-4D97-AF65-F5344CB8AC3E}">
        <p14:creationId xmlns:p14="http://schemas.microsoft.com/office/powerpoint/2010/main" val="6608359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48072"/>
          </a:xfrm>
        </p:spPr>
        <p:txBody>
          <a:bodyPr>
            <a:normAutofit/>
          </a:bodyPr>
          <a:lstStyle/>
          <a:p>
            <a:pPr algn="ctr"/>
            <a:r>
              <a:rPr lang="hu-HU" sz="2800" b="1" dirty="0"/>
              <a:t>Jelentkezés- sorrendállítás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43492" y="1628800"/>
            <a:ext cx="6777317" cy="4203829"/>
          </a:xfrm>
        </p:spPr>
        <p:txBody>
          <a:bodyPr>
            <a:normAutofit fontScale="62500" lnSpcReduction="20000"/>
          </a:bodyPr>
          <a:lstStyle/>
          <a:p>
            <a:r>
              <a:rPr lang="hu-HU" dirty="0"/>
              <a:t>Az adott kódra való bekerülés az elért pontszám alapján dől el (az </a:t>
            </a:r>
            <a:r>
              <a:rPr lang="hu-HU" dirty="0" err="1"/>
              <a:t>összpontszám</a:t>
            </a:r>
            <a:r>
              <a:rPr lang="hu-HU" dirty="0"/>
              <a:t> kódonként eltérő lehet- felvételi tájékoztatóban megtalálható a pontszámítás módja).</a:t>
            </a:r>
          </a:p>
          <a:p>
            <a:pPr marL="68580" indent="0">
              <a:buNone/>
            </a:pPr>
            <a:endParaRPr lang="hu-HU" dirty="0"/>
          </a:p>
          <a:p>
            <a:r>
              <a:rPr lang="hu-HU" dirty="0"/>
              <a:t>Mindenki arra a kódra (iskolába/szakra kerül felvételre), ami az általa megjelölt sorrend szerint az első, ahová elegendő a pontja.</a:t>
            </a:r>
          </a:p>
          <a:p>
            <a:pPr marL="68580" indent="0">
              <a:buNone/>
            </a:pPr>
            <a:endParaRPr lang="hu-HU" dirty="0"/>
          </a:p>
          <a:p>
            <a:r>
              <a:rPr lang="hu-HU" dirty="0"/>
              <a:t>Az az iskola/szak legyen legelöl, ahová a tanuló leginkább menni szeretne.</a:t>
            </a:r>
          </a:p>
          <a:p>
            <a:pPr marL="68580" indent="0">
              <a:buNone/>
            </a:pPr>
            <a:endParaRPr lang="hu-HU" dirty="0"/>
          </a:p>
          <a:p>
            <a:r>
              <a:rPr lang="hu-HU" dirty="0"/>
              <a:t>Mindig legyen olyan iskola/szak is a lista végén, ami a tanuló számára még elfogadható, és ahová biztos a bejutása.</a:t>
            </a:r>
          </a:p>
          <a:p>
            <a:pPr marL="68580" indent="0">
              <a:buNone/>
            </a:pPr>
            <a:endParaRPr lang="hu-HU" dirty="0"/>
          </a:p>
          <a:p>
            <a:r>
              <a:rPr lang="hu-HU" dirty="0"/>
              <a:t>Sorrendet a kijelölt időpontban csak akkor érdemes módosítani, ha a tanuló elképzelése változott meg! (Azaz pl. a második helyen megjelölt szakra való bejutás esélyét nem csökkenti az, hogy nem az első, hanem a második helyen szerepel.)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ép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112" y="836712"/>
            <a:ext cx="2736304" cy="273630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44" y="332656"/>
            <a:ext cx="4115650" cy="1944216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9872" y="3573016"/>
            <a:ext cx="5267681" cy="2935635"/>
          </a:xfrm>
          <a:prstGeom prst="rect">
            <a:avLst/>
          </a:prstGeom>
        </p:spPr>
      </p:pic>
      <p:pic>
        <p:nvPicPr>
          <p:cNvPr id="2" name="Kép 1">
            <a:extLst>
              <a:ext uri="{FF2B5EF4-FFF2-40B4-BE49-F238E27FC236}">
                <a16:creationId xmlns:a16="http://schemas.microsoft.com/office/drawing/2014/main" id="{F77C169D-5C8A-41CE-922F-3DB190499F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447" y="3068960"/>
            <a:ext cx="3339032" cy="2340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1192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67544" y="642938"/>
            <a:ext cx="7762056" cy="5643562"/>
          </a:xfrm>
        </p:spPr>
        <p:txBody>
          <a:bodyPr>
            <a:normAutofit/>
          </a:bodyPr>
          <a:lstStyle/>
          <a:p>
            <a:pPr marL="68580" indent="0">
              <a:spcBef>
                <a:spcPct val="0"/>
              </a:spcBef>
              <a:buNone/>
            </a:pPr>
            <a:r>
              <a:rPr lang="hu-HU" sz="3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		</a:t>
            </a:r>
          </a:p>
          <a:p>
            <a:pPr marL="68580" indent="0" algn="ctr">
              <a:spcBef>
                <a:spcPct val="0"/>
              </a:spcBef>
              <a:buNone/>
            </a:pPr>
            <a:r>
              <a:rPr lang="hu-HU" sz="3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	</a:t>
            </a:r>
            <a:r>
              <a:rPr lang="hu-HU" sz="3600" b="1" dirty="0">
                <a:solidFill>
                  <a:srgbClr val="556360"/>
                </a:solidFill>
                <a:latin typeface="+mj-lt"/>
                <a:ea typeface="+mj-ea"/>
                <a:cs typeface="+mj-cs"/>
              </a:rPr>
              <a:t>Élj a lehetőséggel!</a:t>
            </a:r>
          </a:p>
          <a:p>
            <a:pPr marL="68580" indent="0">
              <a:spcBef>
                <a:spcPct val="0"/>
              </a:spcBef>
              <a:buNone/>
            </a:pPr>
            <a:endParaRPr lang="hu-HU" sz="3600" b="1" dirty="0">
              <a:solidFill>
                <a:srgbClr val="92D050"/>
              </a:solidFill>
              <a:latin typeface="+mj-lt"/>
              <a:ea typeface="+mj-ea"/>
              <a:cs typeface="+mj-cs"/>
            </a:endParaRPr>
          </a:p>
          <a:p>
            <a:pPr marL="68580" indent="0" algn="ctr">
              <a:spcBef>
                <a:spcPct val="0"/>
              </a:spcBef>
              <a:buNone/>
            </a:pPr>
            <a:r>
              <a:rPr lang="hu-HU" sz="3600" b="1" dirty="0">
                <a:solidFill>
                  <a:srgbClr val="92D050"/>
                </a:solidFill>
                <a:latin typeface="+mj-lt"/>
                <a:ea typeface="+mj-ea"/>
                <a:cs typeface="+mj-cs"/>
              </a:rPr>
              <a:t>	</a:t>
            </a:r>
            <a:r>
              <a:rPr lang="hu-HU" sz="2800" b="1" dirty="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Cím: 9024 Győr, Nádor tér 4.</a:t>
            </a:r>
          </a:p>
          <a:p>
            <a:pPr marL="68580" indent="0" algn="ctr">
              <a:spcBef>
                <a:spcPct val="0"/>
              </a:spcBef>
              <a:buNone/>
            </a:pPr>
            <a:r>
              <a:rPr lang="hu-HU" sz="2800" b="1" dirty="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	Honlap: </a:t>
            </a:r>
            <a:r>
              <a:rPr lang="hu-HU" sz="2800" b="1" dirty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  <a:hlinkClick r:id="rId2"/>
              </a:rPr>
              <a:t>www.gyoriszc.hu</a:t>
            </a:r>
            <a:endParaRPr lang="hu-HU" sz="2800" b="1" dirty="0">
              <a:solidFill>
                <a:schemeClr val="bg2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  <a:p>
            <a:pPr marL="68580" indent="0" algn="ctr">
              <a:spcBef>
                <a:spcPct val="0"/>
              </a:spcBef>
              <a:buNone/>
            </a:pPr>
            <a:r>
              <a:rPr lang="hu-HU" sz="2800" b="1" dirty="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	E-mail:</a:t>
            </a:r>
            <a:r>
              <a:rPr lang="hu-HU" sz="2800" b="1" dirty="0">
                <a:solidFill>
                  <a:srgbClr val="92D050"/>
                </a:solidFill>
                <a:latin typeface="+mj-lt"/>
                <a:ea typeface="+mj-ea"/>
                <a:cs typeface="+mj-cs"/>
              </a:rPr>
              <a:t> </a:t>
            </a:r>
            <a:r>
              <a:rPr lang="hu-HU" sz="2800" b="1" dirty="0">
                <a:solidFill>
                  <a:srgbClr val="92D050"/>
                </a:solidFill>
                <a:latin typeface="+mj-lt"/>
                <a:ea typeface="+mj-ea"/>
                <a:cs typeface="+mj-cs"/>
                <a:hlinkClick r:id="rId3"/>
              </a:rPr>
              <a:t>info@gyoriszc.hu</a:t>
            </a:r>
            <a:endParaRPr lang="hu-HU" sz="2800" b="1" dirty="0">
              <a:solidFill>
                <a:srgbClr val="92D050"/>
              </a:solidFill>
              <a:latin typeface="+mj-lt"/>
              <a:ea typeface="+mj-ea"/>
              <a:cs typeface="+mj-cs"/>
            </a:endParaRPr>
          </a:p>
          <a:p>
            <a:pPr marL="68580" indent="0" algn="ctr">
              <a:spcBef>
                <a:spcPct val="0"/>
              </a:spcBef>
              <a:buNone/>
            </a:pPr>
            <a:endParaRPr lang="hu-HU" sz="2800" b="1" dirty="0">
              <a:solidFill>
                <a:srgbClr val="92D050"/>
              </a:solidFill>
              <a:latin typeface="+mj-lt"/>
              <a:ea typeface="+mj-ea"/>
              <a:cs typeface="+mj-cs"/>
            </a:endParaRPr>
          </a:p>
          <a:p>
            <a:pPr marL="68580" indent="0" algn="ctr">
              <a:spcBef>
                <a:spcPct val="0"/>
              </a:spcBef>
              <a:buNone/>
            </a:pPr>
            <a:endParaRPr lang="hu-HU" sz="2800" b="1" dirty="0">
              <a:solidFill>
                <a:srgbClr val="92D05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Kép 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4509120"/>
            <a:ext cx="2664296" cy="1152128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0</TotalTime>
  <Words>1422</Words>
  <Application>Microsoft Office PowerPoint</Application>
  <PresentationFormat>Diavetítés a képernyőre (4:3 oldalarány)</PresentationFormat>
  <Paragraphs>209</Paragraphs>
  <Slides>19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10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19</vt:i4>
      </vt:variant>
    </vt:vector>
  </HeadingPairs>
  <TitlesOfParts>
    <vt:vector size="30" baseType="lpstr">
      <vt:lpstr>굴림</vt:lpstr>
      <vt:lpstr>宋体</vt:lpstr>
      <vt:lpstr>Arial</vt:lpstr>
      <vt:lpstr>Calibri</vt:lpstr>
      <vt:lpstr>Century Gothic</vt:lpstr>
      <vt:lpstr>Tahoma</vt:lpstr>
      <vt:lpstr>Times New Roman</vt:lpstr>
      <vt:lpstr>Verdana</vt:lpstr>
      <vt:lpstr>Wingdings 2</vt:lpstr>
      <vt:lpstr>幼圆</vt:lpstr>
      <vt:lpstr>Austin</vt:lpstr>
      <vt:lpstr>       Pályaválasztási szülői értekezlet  2026.                    </vt:lpstr>
      <vt:lpstr>A KÖZÉPFOKÚ OKTATÁS INTÉZMÉNYRENDSZERE</vt:lpstr>
      <vt:lpstr>ISKOLATÍPUSOK A SZAKKÉPZÉSBEN</vt:lpstr>
      <vt:lpstr>TECHNIKUM</vt:lpstr>
      <vt:lpstr>         Technikumi rangsor 2025 A TOP 100-as lista a Nemzeti Szakképzési és Felnőttképzési Hivatal közhiteles adatai alapján</vt:lpstr>
      <vt:lpstr>OKLEVELES TECHNIKUS KÉPZÉS</vt:lpstr>
      <vt:lpstr>OKLEVELES TECHNIKUS KÉPZÉS – ISKOLÁK ÉS ÁGAZATOK 11 ISKOLA ,11 ÁGAZAT (2027/2028. tanév) </vt:lpstr>
      <vt:lpstr>ISKOLATÍPUSOK A SZAKKÉPZÉSBEN</vt:lpstr>
      <vt:lpstr>SZAKKÉPZŐ ISKOLA</vt:lpstr>
      <vt:lpstr>ISKOLATÍPUSOK A SZAKKÉPZÉSBEN</vt:lpstr>
      <vt:lpstr>JUTTATÁSOK 2026</vt:lpstr>
      <vt:lpstr>Középfokú felvételi eljárás</vt:lpstr>
      <vt:lpstr>További fontos időpontok</vt:lpstr>
      <vt:lpstr>És ha már sikerült választanunk…</vt:lpstr>
      <vt:lpstr>És a tavasz meghozza az eredményt!</vt:lpstr>
      <vt:lpstr>Központi írásbeli felvételi – praktikus tanácsok</vt:lpstr>
      <vt:lpstr>Jelentkezés- sorrendállítás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Eszter</dc:creator>
  <cp:lastModifiedBy>Csörgits Krisztián</cp:lastModifiedBy>
  <cp:revision>221</cp:revision>
  <dcterms:created xsi:type="dcterms:W3CDTF">2014-05-02T18:20:26Z</dcterms:created>
  <dcterms:modified xsi:type="dcterms:W3CDTF">2026-10-12T11:55:24Z</dcterms:modified>
</cp:coreProperties>
</file>